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0" r:id="rId2"/>
    <p:sldId id="256" r:id="rId3"/>
    <p:sldId id="298" r:id="rId4"/>
    <p:sldId id="285" r:id="rId5"/>
    <p:sldId id="286" r:id="rId6"/>
    <p:sldId id="287" r:id="rId7"/>
    <p:sldId id="289" r:id="rId8"/>
    <p:sldId id="290" r:id="rId9"/>
    <p:sldId id="292" r:id="rId10"/>
    <p:sldId id="295" r:id="rId11"/>
    <p:sldId id="296" r:id="rId12"/>
    <p:sldId id="293" r:id="rId13"/>
    <p:sldId id="294" r:id="rId14"/>
    <p:sldId id="29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E224ED-90AA-49A4-BE56-54CBB6AC7D48}" type="datetimeFigureOut">
              <a:rPr lang="en-US" smtClean="0"/>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13656-A68B-4C46-9F81-44D548B8D00A}" type="slidenum">
              <a:rPr lang="en-US" smtClean="0"/>
              <a:t>‹#›</a:t>
            </a:fld>
            <a:endParaRPr lang="en-US"/>
          </a:p>
        </p:txBody>
      </p:sp>
    </p:spTree>
    <p:extLst>
      <p:ext uri="{BB962C8B-B14F-4D97-AF65-F5344CB8AC3E}">
        <p14:creationId xmlns:p14="http://schemas.microsoft.com/office/powerpoint/2010/main" val="2948425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6D76A6-0D84-4EDE-964F-634F4D28A17D}" type="slidenum">
              <a:rPr lang="en-US" altLang="en-US"/>
              <a:pPr/>
              <a:t>4</a:t>
            </a:fld>
            <a:endParaRPr lang="en-US" alt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4339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6CDBE4-EE8C-410F-8500-AD59A91FC77C}" type="slidenum">
              <a:rPr lang="en-US" altLang="en-US"/>
              <a:pPr/>
              <a:t>5</a:t>
            </a:fld>
            <a:endParaRPr lang="en-US" alt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95272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0A1EF-6526-46F3-9F3E-B343838C5373}" type="slidenum">
              <a:rPr lang="en-US" altLang="en-US"/>
              <a:pPr/>
              <a:t>6</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71323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2D07D8-624D-47E6-B7FC-D2C45D463ED7}" type="slidenum">
              <a:rPr lang="en-US" altLang="en-US"/>
              <a:pPr/>
              <a:t>7</a:t>
            </a:fld>
            <a:endParaRPr lang="en-US" alt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85824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2DA8A3-C555-489B-85D9-EFED06F988FA}" type="slidenum">
              <a:rPr lang="en-US" altLang="en-US"/>
              <a:pPr/>
              <a:t>8</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96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C485B-E869-4CA9-B843-D20B1EC45C6B}" type="slidenum">
              <a:rPr lang="en-US" altLang="en-US"/>
              <a:pPr/>
              <a:t>9</a:t>
            </a:fld>
            <a:endParaRPr lang="en-US" alt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3553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96EC9-FE90-4A8A-9689-C77AF66C1695}" type="slidenum">
              <a:rPr lang="en-US" altLang="en-US"/>
              <a:pPr/>
              <a:t>10</a:t>
            </a:fld>
            <a:endParaRPr lang="en-US"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12039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E6CD54-1BB5-418F-921A-F68838D89947}" type="slidenum">
              <a:rPr lang="en-US" altLang="en-US"/>
              <a:pPr/>
              <a:t>12</a:t>
            </a:fld>
            <a:endParaRPr lang="en-US"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09092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6CC9B0-E354-4696-A0A3-4E236AA5D4FD}" type="slidenum">
              <a:rPr lang="en-US" altLang="en-US"/>
              <a:pPr/>
              <a:t>13</a:t>
            </a:fld>
            <a:endParaRPr lang="en-US" alt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4410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A5470B-9F01-4661-AB86-EDD08F310A62}"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34908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5470B-9F01-4661-AB86-EDD08F310A62}"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297871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5470B-9F01-4661-AB86-EDD08F310A62}"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5308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5470B-9F01-4661-AB86-EDD08F310A62}"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246391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A5470B-9F01-4661-AB86-EDD08F310A62}"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2355092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A5470B-9F01-4661-AB86-EDD08F310A62}"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381730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A5470B-9F01-4661-AB86-EDD08F310A62}" type="datetimeFigureOut">
              <a:rPr lang="en-US" smtClean="0"/>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288408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A5470B-9F01-4661-AB86-EDD08F310A62}" type="datetimeFigureOut">
              <a:rPr lang="en-US" smtClean="0"/>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34897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5470B-9F01-4661-AB86-EDD08F310A62}" type="datetimeFigureOut">
              <a:rPr lang="en-US" smtClean="0"/>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3065078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5470B-9F01-4661-AB86-EDD08F310A62}"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44791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5470B-9F01-4661-AB86-EDD08F310A62}"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727557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A5470B-9F01-4661-AB86-EDD08F310A62}" type="datetimeFigureOut">
              <a:rPr lang="en-US" smtClean="0"/>
              <a:t>4/3/2017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F70D0-62A9-4374-91A8-6CA55DEF0D55}" type="slidenum">
              <a:rPr lang="en-US" smtClean="0"/>
              <a:t>‹#›</a:t>
            </a:fld>
            <a:endParaRPr lang="en-US"/>
          </a:p>
        </p:txBody>
      </p:sp>
    </p:spTree>
    <p:extLst>
      <p:ext uri="{BB962C8B-B14F-4D97-AF65-F5344CB8AC3E}">
        <p14:creationId xmlns:p14="http://schemas.microsoft.com/office/powerpoint/2010/main" val="27035332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u="sng" dirty="0" smtClean="0"/>
              <a:t>Do Now:</a:t>
            </a:r>
          </a:p>
        </p:txBody>
      </p:sp>
      <p:sp>
        <p:nvSpPr>
          <p:cNvPr id="5" name="Content Placeholder 4"/>
          <p:cNvSpPr>
            <a:spLocks noGrp="1"/>
          </p:cNvSpPr>
          <p:nvPr>
            <p:ph idx="1"/>
          </p:nvPr>
        </p:nvSpPr>
        <p:spPr/>
        <p:txBody>
          <a:bodyPr>
            <a:normAutofit/>
          </a:bodyPr>
          <a:lstStyle/>
          <a:p>
            <a:pPr marL="0" indent="0">
              <a:buNone/>
            </a:pPr>
            <a:r>
              <a:rPr lang="en-US" sz="4400" dirty="0" smtClean="0"/>
              <a:t>How would you </a:t>
            </a:r>
            <a:r>
              <a:rPr lang="en-US" sz="4400" dirty="0" smtClean="0"/>
              <a:t>define </a:t>
            </a:r>
            <a:r>
              <a:rPr lang="en-US" sz="4400" dirty="0" smtClean="0"/>
              <a:t>terrorism?  Please give examples that demonstrate your definition.</a:t>
            </a:r>
            <a:endParaRPr lang="en-US" sz="4400" dirty="0"/>
          </a:p>
        </p:txBody>
      </p:sp>
    </p:spTree>
    <p:extLst>
      <p:ext uri="{BB962C8B-B14F-4D97-AF65-F5344CB8AC3E}">
        <p14:creationId xmlns:p14="http://schemas.microsoft.com/office/powerpoint/2010/main" val="1659007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fontScale="90000"/>
          </a:bodyPr>
          <a:lstStyle/>
          <a:p>
            <a:r>
              <a:rPr lang="en-US" altLang="en-US" b="1"/>
              <a:t>Defining Terrorism:</a:t>
            </a:r>
            <a:br>
              <a:rPr lang="en-US" altLang="en-US" b="1"/>
            </a:br>
            <a:r>
              <a:rPr lang="en-US" altLang="en-US" b="1"/>
              <a:t>Govt of India Prevention of Terrorism Act, 2002</a:t>
            </a:r>
          </a:p>
        </p:txBody>
      </p:sp>
      <p:sp>
        <p:nvSpPr>
          <p:cNvPr id="111619" name="Rectangle 3"/>
          <p:cNvSpPr>
            <a:spLocks noGrp="1" noChangeArrowheads="1"/>
          </p:cNvSpPr>
          <p:nvPr>
            <p:ph type="body" idx="1"/>
          </p:nvPr>
        </p:nvSpPr>
        <p:spPr>
          <a:xfrm>
            <a:off x="685800" y="2438400"/>
            <a:ext cx="7772400" cy="4114800"/>
          </a:xfrm>
        </p:spPr>
        <p:txBody>
          <a:bodyPr/>
          <a:lstStyle/>
          <a:p>
            <a:r>
              <a:rPr lang="en-US" altLang="en-US"/>
              <a:t>Violence with “intent to threaten the unity, integrity, security or sovereignty of India or to strike terror in the people or any section of the people”</a:t>
            </a:r>
          </a:p>
        </p:txBody>
      </p:sp>
    </p:spTree>
    <p:extLst>
      <p:ext uri="{BB962C8B-B14F-4D97-AF65-F5344CB8AC3E}">
        <p14:creationId xmlns:p14="http://schemas.microsoft.com/office/powerpoint/2010/main" val="3961477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all these definitions all seem to have in common?</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3687155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b="1">
                <a:solidFill>
                  <a:schemeClr val="tx1"/>
                </a:solidFill>
                <a:cs typeface="Times New Roman" panose="02020603050405020304" pitchFamily="18" charset="0"/>
              </a:rPr>
              <a:t>Elements of Terrorism</a:t>
            </a:r>
          </a:p>
        </p:txBody>
      </p:sp>
      <p:sp>
        <p:nvSpPr>
          <p:cNvPr id="61443" name="Rectangle 3"/>
          <p:cNvSpPr>
            <a:spLocks noGrp="1" noChangeArrowheads="1"/>
          </p:cNvSpPr>
          <p:nvPr>
            <p:ph type="body" idx="1"/>
          </p:nvPr>
        </p:nvSpPr>
        <p:spPr/>
        <p:txBody>
          <a:bodyPr/>
          <a:lstStyle/>
          <a:p>
            <a:pPr>
              <a:buFontTx/>
              <a:buNone/>
            </a:pPr>
            <a:r>
              <a:rPr lang="en-US" altLang="en-US">
                <a:cs typeface="Times New Roman" panose="02020603050405020304" pitchFamily="18" charset="0"/>
              </a:rPr>
              <a:t>	• Not impulsive</a:t>
            </a:r>
            <a:br>
              <a:rPr lang="en-US" altLang="en-US">
                <a:cs typeface="Times New Roman" panose="02020603050405020304" pitchFamily="18" charset="0"/>
              </a:rPr>
            </a:br>
            <a:r>
              <a:rPr lang="en-US" altLang="en-US">
                <a:cs typeface="Times New Roman" panose="02020603050405020304" pitchFamily="18" charset="0"/>
              </a:rPr>
              <a:t>• Political</a:t>
            </a:r>
            <a:br>
              <a:rPr lang="en-US" altLang="en-US">
                <a:cs typeface="Times New Roman" panose="02020603050405020304" pitchFamily="18" charset="0"/>
              </a:rPr>
            </a:br>
            <a:r>
              <a:rPr lang="en-US" altLang="en-US">
                <a:cs typeface="Times New Roman" panose="02020603050405020304" pitchFamily="18" charset="0"/>
              </a:rPr>
              <a:t>• Non-state</a:t>
            </a:r>
            <a:br>
              <a:rPr lang="en-US" altLang="en-US">
                <a:cs typeface="Times New Roman" panose="02020603050405020304" pitchFamily="18" charset="0"/>
              </a:rPr>
            </a:br>
            <a:r>
              <a:rPr lang="en-US" altLang="en-US">
                <a:cs typeface="Times New Roman" panose="02020603050405020304" pitchFamily="18" charset="0"/>
              </a:rPr>
              <a:t>• Targets civilians</a:t>
            </a:r>
            <a:r>
              <a:rPr lang="en-US" altLang="en-US" u="sng">
                <a:cs typeface="Times New Roman" panose="02020603050405020304" pitchFamily="18" charset="0"/>
              </a:rPr>
              <a:t/>
            </a:r>
            <a:br>
              <a:rPr lang="en-US" altLang="en-US" u="sng">
                <a:cs typeface="Times New Roman" panose="02020603050405020304" pitchFamily="18" charset="0"/>
              </a:rPr>
            </a:br>
            <a:r>
              <a:rPr lang="en-US" altLang="en-US">
                <a:cs typeface="Times New Roman" panose="02020603050405020304" pitchFamily="18" charset="0"/>
              </a:rPr>
              <a:t>• Aimed at an audience</a:t>
            </a:r>
            <a:br>
              <a:rPr lang="en-US" altLang="en-US">
                <a:cs typeface="Times New Roman" panose="02020603050405020304" pitchFamily="18" charset="0"/>
              </a:rPr>
            </a:br>
            <a:r>
              <a:rPr lang="en-US" altLang="en-US">
                <a:cs typeface="Times New Roman" panose="02020603050405020304" pitchFamily="18" charset="0"/>
              </a:rPr>
              <a:t>• Weapon of the weak</a:t>
            </a:r>
          </a:p>
        </p:txBody>
      </p:sp>
    </p:spTree>
    <p:extLst>
      <p:ext uri="{BB962C8B-B14F-4D97-AF65-F5344CB8AC3E}">
        <p14:creationId xmlns:p14="http://schemas.microsoft.com/office/powerpoint/2010/main" val="3518714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85800" y="0"/>
            <a:ext cx="7772400" cy="1143000"/>
          </a:xfrm>
        </p:spPr>
        <p:txBody>
          <a:bodyPr/>
          <a:lstStyle/>
          <a:p>
            <a:r>
              <a:rPr lang="en-US" altLang="en-US" b="1"/>
              <a:t>Conclusions</a:t>
            </a:r>
          </a:p>
        </p:txBody>
      </p:sp>
      <p:sp>
        <p:nvSpPr>
          <p:cNvPr id="115715" name="Rectangle 3"/>
          <p:cNvSpPr>
            <a:spLocks noGrp="1" noChangeArrowheads="1"/>
          </p:cNvSpPr>
          <p:nvPr>
            <p:ph type="body" idx="1"/>
          </p:nvPr>
        </p:nvSpPr>
        <p:spPr>
          <a:xfrm>
            <a:off x="685800" y="914400"/>
            <a:ext cx="7772400" cy="4114800"/>
          </a:xfrm>
        </p:spPr>
        <p:txBody>
          <a:bodyPr>
            <a:normAutofit fontScale="85000" lnSpcReduction="20000"/>
          </a:bodyPr>
          <a:lstStyle/>
          <a:p>
            <a:r>
              <a:rPr lang="en-US" altLang="en-US"/>
              <a:t>What do difficulties in defining terrorism mean for our ability to counter terrorism?</a:t>
            </a:r>
          </a:p>
          <a:p>
            <a:r>
              <a:rPr lang="en-US" altLang="en-US"/>
              <a:t>If terrorism has been with us for centuries, can we defeat it now?</a:t>
            </a:r>
          </a:p>
          <a:p>
            <a:r>
              <a:rPr lang="en-US" altLang="en-US"/>
              <a:t>How does understanding the nature of terrorism help us deal with it?</a:t>
            </a:r>
          </a:p>
          <a:p>
            <a:r>
              <a:rPr lang="en-US" altLang="en-US"/>
              <a:t>Is “The War of Terror” an appropriate term to describe counter-terrorist efforts?  Why or why not?</a:t>
            </a:r>
          </a:p>
          <a:p>
            <a:r>
              <a:rPr lang="en-US" altLang="en-US"/>
              <a:t>What is an appropriate and effective reaction to terrorism?</a:t>
            </a:r>
          </a:p>
        </p:txBody>
      </p:sp>
    </p:spTree>
    <p:extLst>
      <p:ext uri="{BB962C8B-B14F-4D97-AF65-F5344CB8AC3E}">
        <p14:creationId xmlns:p14="http://schemas.microsoft.com/office/powerpoint/2010/main" val="855587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your definition of terrorism?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59681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Terrorism</a:t>
            </a:r>
            <a:endParaRPr lang="en-US" dirty="0"/>
          </a:p>
        </p:txBody>
      </p:sp>
    </p:spTree>
    <p:extLst>
      <p:ext uri="{BB962C8B-B14F-4D97-AF65-F5344CB8AC3E}">
        <p14:creationId xmlns:p14="http://schemas.microsoft.com/office/powerpoint/2010/main" val="3926025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p:txBody>
          <a:bodyPr>
            <a:normAutofit lnSpcReduction="10000"/>
          </a:bodyPr>
          <a:lstStyle/>
          <a:p>
            <a:r>
              <a:rPr lang="en-US" dirty="0" smtClean="0"/>
              <a:t>State: a state is an entity that has a defined territory and a permanent population under the control of its own government.</a:t>
            </a:r>
          </a:p>
          <a:p>
            <a:r>
              <a:rPr lang="en-US" dirty="0" smtClean="0"/>
              <a:t>Non-state </a:t>
            </a:r>
            <a:r>
              <a:rPr lang="en-US" dirty="0" smtClean="0"/>
              <a:t>Actors: In recent decades, groups and individuals have played </a:t>
            </a:r>
            <a:r>
              <a:rPr lang="en-US" dirty="0" smtClean="0"/>
              <a:t>a greater </a:t>
            </a:r>
            <a:r>
              <a:rPr lang="en-US" dirty="0" smtClean="0"/>
              <a:t>role in international relations.  These groups and individuals (such as businesses, charities, individuals, or even terrorist organizations), are called </a:t>
            </a:r>
            <a:r>
              <a:rPr lang="en-US" dirty="0" smtClean="0"/>
              <a:t>non-state actors</a:t>
            </a:r>
            <a:r>
              <a:rPr lang="en-US" dirty="0" smtClean="0"/>
              <a:t>.</a:t>
            </a:r>
            <a:endParaRPr lang="en-US" dirty="0"/>
          </a:p>
        </p:txBody>
      </p:sp>
    </p:spTree>
    <p:extLst>
      <p:ext uri="{BB962C8B-B14F-4D97-AF65-F5344CB8AC3E}">
        <p14:creationId xmlns:p14="http://schemas.microsoft.com/office/powerpoint/2010/main" val="727457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altLang="en-US" b="1"/>
              <a:t>Defining Terrorism:</a:t>
            </a:r>
            <a:br>
              <a:rPr lang="en-US" altLang="en-US" b="1"/>
            </a:br>
            <a:r>
              <a:rPr lang="en-US" altLang="en-US" b="1"/>
              <a:t>State Department</a:t>
            </a:r>
          </a:p>
        </p:txBody>
      </p:sp>
      <p:sp>
        <p:nvSpPr>
          <p:cNvPr id="38915" name="Rectangle 3"/>
          <p:cNvSpPr>
            <a:spLocks noGrp="1" noChangeArrowheads="1"/>
          </p:cNvSpPr>
          <p:nvPr>
            <p:ph type="body" idx="1"/>
          </p:nvPr>
        </p:nvSpPr>
        <p:spPr/>
        <p:txBody>
          <a:bodyPr/>
          <a:lstStyle/>
          <a:p>
            <a:pPr eaLnBrk="0" hangingPunct="0">
              <a:spcBef>
                <a:spcPct val="0"/>
              </a:spcBef>
              <a:buFontTx/>
              <a:buNone/>
            </a:pPr>
            <a:r>
              <a:rPr lang="en-US" altLang="en-US" dirty="0"/>
              <a:t>	Terrorism is </a:t>
            </a:r>
            <a:r>
              <a:rPr lang="en-US" altLang="en-US" dirty="0" smtClean="0"/>
              <a:t>“politically motivated violence directed at civilians and perpetrated by </a:t>
            </a:r>
            <a:r>
              <a:rPr lang="en-US" altLang="en-US" dirty="0" smtClean="0"/>
              <a:t>non-state </a:t>
            </a:r>
            <a:r>
              <a:rPr lang="en-US" altLang="en-US" dirty="0" smtClean="0"/>
              <a:t>groups.”</a:t>
            </a:r>
            <a:endParaRPr lang="en-US" altLang="en-US" dirty="0"/>
          </a:p>
        </p:txBody>
      </p:sp>
    </p:spTree>
    <p:extLst>
      <p:ext uri="{BB962C8B-B14F-4D97-AF65-F5344CB8AC3E}">
        <p14:creationId xmlns:p14="http://schemas.microsoft.com/office/powerpoint/2010/main" val="3218185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en-US" altLang="en-US" b="1"/>
              <a:t>Defining Terrorism:</a:t>
            </a:r>
            <a:br>
              <a:rPr lang="en-US" altLang="en-US" b="1"/>
            </a:br>
            <a:r>
              <a:rPr lang="en-US" altLang="en-US" b="1"/>
              <a:t>Department of Defense</a:t>
            </a:r>
          </a:p>
        </p:txBody>
      </p:sp>
      <p:sp>
        <p:nvSpPr>
          <p:cNvPr id="49155" name="Rectangle 3"/>
          <p:cNvSpPr>
            <a:spLocks noGrp="1" noChangeArrowheads="1"/>
          </p:cNvSpPr>
          <p:nvPr>
            <p:ph type="body" idx="1"/>
          </p:nvPr>
        </p:nvSpPr>
        <p:spPr>
          <a:xfrm>
            <a:off x="685800" y="1981200"/>
            <a:ext cx="7772400" cy="3200400"/>
          </a:xfrm>
        </p:spPr>
        <p:txBody>
          <a:bodyPr/>
          <a:lstStyle/>
          <a:p>
            <a:pPr eaLnBrk="0" hangingPunct="0">
              <a:spcBef>
                <a:spcPct val="0"/>
              </a:spcBef>
              <a:buFontTx/>
              <a:buNone/>
            </a:pPr>
            <a:r>
              <a:rPr lang="en-US" altLang="en-US"/>
              <a:t>	Terrorism is “the calculated use of violence or the threat of violence to inculcate fear; intended to coerce or to intimidate government or societies in the pursuit of goals that are generally political, religious, or ideological.”</a:t>
            </a:r>
          </a:p>
        </p:txBody>
      </p:sp>
    </p:spTree>
    <p:extLst>
      <p:ext uri="{BB962C8B-B14F-4D97-AF65-F5344CB8AC3E}">
        <p14:creationId xmlns:p14="http://schemas.microsoft.com/office/powerpoint/2010/main" val="703025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altLang="en-US" b="1"/>
              <a:t>Defining Terrorism:</a:t>
            </a:r>
            <a:br>
              <a:rPr lang="en-US" altLang="en-US" b="1"/>
            </a:br>
            <a:r>
              <a:rPr lang="en-US" altLang="en-US" b="1"/>
              <a:t>Walter Laqueur</a:t>
            </a:r>
            <a:br>
              <a:rPr lang="en-US" altLang="en-US" b="1"/>
            </a:br>
            <a:r>
              <a:rPr lang="en-US" altLang="en-US" b="1"/>
              <a:t>(terrorism scholar)</a:t>
            </a:r>
          </a:p>
        </p:txBody>
      </p:sp>
      <p:sp>
        <p:nvSpPr>
          <p:cNvPr id="47107" name="Rectangle 3"/>
          <p:cNvSpPr>
            <a:spLocks noGrp="1" noChangeArrowheads="1"/>
          </p:cNvSpPr>
          <p:nvPr>
            <p:ph type="body" idx="1"/>
          </p:nvPr>
        </p:nvSpPr>
        <p:spPr>
          <a:xfrm>
            <a:off x="685800" y="2590800"/>
            <a:ext cx="7772400" cy="1905000"/>
          </a:xfrm>
        </p:spPr>
        <p:txBody>
          <a:bodyPr/>
          <a:lstStyle/>
          <a:p>
            <a:pPr eaLnBrk="0" hangingPunct="0">
              <a:spcBef>
                <a:spcPct val="0"/>
              </a:spcBef>
              <a:buFontTx/>
              <a:buNone/>
            </a:pPr>
            <a:r>
              <a:rPr lang="en-US" altLang="en-US"/>
              <a:t>	“Terrorism constitutes the illegitimate use of force to achieve a political objective when innocent people are targeted.”</a:t>
            </a:r>
          </a:p>
          <a:p>
            <a:endParaRPr lang="en-US" altLang="en-US"/>
          </a:p>
        </p:txBody>
      </p:sp>
    </p:spTree>
    <p:extLst>
      <p:ext uri="{BB962C8B-B14F-4D97-AF65-F5344CB8AC3E}">
        <p14:creationId xmlns:p14="http://schemas.microsoft.com/office/powerpoint/2010/main" val="859150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r>
              <a:rPr lang="en-US" altLang="en-US" b="1"/>
              <a:t>Defining Terrorism:</a:t>
            </a:r>
            <a:br>
              <a:rPr lang="en-US" altLang="en-US" b="1"/>
            </a:br>
            <a:r>
              <a:rPr lang="en-US" altLang="en-US" b="1"/>
              <a:t>FBI</a:t>
            </a:r>
          </a:p>
        </p:txBody>
      </p:sp>
      <p:sp>
        <p:nvSpPr>
          <p:cNvPr id="53251" name="Rectangle 3"/>
          <p:cNvSpPr>
            <a:spLocks noGrp="1" noChangeArrowheads="1"/>
          </p:cNvSpPr>
          <p:nvPr>
            <p:ph type="body" idx="1"/>
          </p:nvPr>
        </p:nvSpPr>
        <p:spPr/>
        <p:txBody>
          <a:bodyPr/>
          <a:lstStyle/>
          <a:p>
            <a:pPr>
              <a:buFontTx/>
              <a:buNone/>
            </a:pPr>
            <a:r>
              <a:rPr lang="en-US" altLang="en-US">
                <a:cs typeface="Times New Roman" panose="02020603050405020304" pitchFamily="18" charset="0"/>
              </a:rPr>
              <a:t>	“The unlawful use of force or violence against persons or property to intimidate or coerce a government, the civilian population, or any segment thereof, in furtherance of political or social objectives.”</a:t>
            </a:r>
          </a:p>
        </p:txBody>
      </p:sp>
    </p:spTree>
    <p:extLst>
      <p:ext uri="{BB962C8B-B14F-4D97-AF65-F5344CB8AC3E}">
        <p14:creationId xmlns:p14="http://schemas.microsoft.com/office/powerpoint/2010/main" val="2408020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n-US" altLang="en-US" b="1"/>
              <a:t>Defining Terrorism:</a:t>
            </a:r>
            <a:br>
              <a:rPr lang="en-US" altLang="en-US" b="1"/>
            </a:br>
            <a:r>
              <a:rPr lang="en-US" altLang="en-US" b="1"/>
              <a:t>Former Deputy Chief,</a:t>
            </a:r>
            <a:br>
              <a:rPr lang="en-US" altLang="en-US" b="1"/>
            </a:br>
            <a:r>
              <a:rPr lang="en-US" altLang="en-US" b="1"/>
              <a:t>CIA Counterterrorist Center</a:t>
            </a:r>
          </a:p>
        </p:txBody>
      </p:sp>
      <p:sp>
        <p:nvSpPr>
          <p:cNvPr id="55299" name="Rectangle 3"/>
          <p:cNvSpPr>
            <a:spLocks noGrp="1" noChangeArrowheads="1"/>
          </p:cNvSpPr>
          <p:nvPr>
            <p:ph type="body" idx="1"/>
          </p:nvPr>
        </p:nvSpPr>
        <p:spPr>
          <a:xfrm>
            <a:off x="685800" y="2209800"/>
            <a:ext cx="7772400" cy="4114800"/>
          </a:xfrm>
        </p:spPr>
        <p:txBody>
          <a:bodyPr>
            <a:normAutofit lnSpcReduction="10000"/>
          </a:bodyPr>
          <a:lstStyle/>
          <a:p>
            <a:pPr>
              <a:buFontTx/>
              <a:buNone/>
            </a:pPr>
            <a:r>
              <a:rPr lang="en-US" altLang="en-US">
                <a:cs typeface="Times New Roman" panose="02020603050405020304" pitchFamily="18" charset="0"/>
              </a:rPr>
              <a:t>	“It is premeditated—planned in advance, rather than an impulsive act of rage.  It is political—not criminal, like the violence that groups such as the mafia use to get money, but designed to change the existing political order.  It is aimed at civilians—not at military targets or combat-ready troops.  It is carried out by subnational groups—not by the army of a country.”</a:t>
            </a:r>
          </a:p>
        </p:txBody>
      </p:sp>
    </p:spTree>
    <p:extLst>
      <p:ext uri="{BB962C8B-B14F-4D97-AF65-F5344CB8AC3E}">
        <p14:creationId xmlns:p14="http://schemas.microsoft.com/office/powerpoint/2010/main" val="2432123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85800" y="381000"/>
            <a:ext cx="7772400" cy="1143000"/>
          </a:xfrm>
        </p:spPr>
        <p:txBody>
          <a:bodyPr>
            <a:normAutofit fontScale="90000"/>
          </a:bodyPr>
          <a:lstStyle/>
          <a:p>
            <a:r>
              <a:rPr lang="en-US" altLang="en-US" b="1"/>
              <a:t>Defining Terrorism:</a:t>
            </a:r>
            <a:br>
              <a:rPr lang="en-US" altLang="en-US" b="1"/>
            </a:br>
            <a:r>
              <a:rPr lang="en-US" altLang="en-US" b="1"/>
              <a:t>Arab Convention for the Suppression of Terrorism, 1998</a:t>
            </a:r>
          </a:p>
        </p:txBody>
      </p:sp>
      <p:sp>
        <p:nvSpPr>
          <p:cNvPr id="112643" name="Rectangle 3"/>
          <p:cNvSpPr>
            <a:spLocks noGrp="1" noChangeArrowheads="1"/>
          </p:cNvSpPr>
          <p:nvPr>
            <p:ph type="body" idx="1"/>
          </p:nvPr>
        </p:nvSpPr>
        <p:spPr>
          <a:xfrm>
            <a:off x="457200" y="1905000"/>
            <a:ext cx="8229600" cy="4114800"/>
          </a:xfrm>
        </p:spPr>
        <p:txBody>
          <a:bodyPr>
            <a:normAutofit fontScale="92500"/>
          </a:bodyPr>
          <a:lstStyle/>
          <a:p>
            <a:r>
              <a:rPr lang="en-US" altLang="en-US" sz="3000"/>
              <a:t>“Any act or threat of violence, whatever its motives or purposes, that occurs in the advancement of an individual or collective criminal agenda and seeking to sow panic among people, causing fear by harming them, or placing their lives, liberty or security in danger, or seeking to cause damage to the environment or to public or private installations or property or to occupying or seizing them, or seeking to jeopardize a national resources.”</a:t>
            </a:r>
          </a:p>
        </p:txBody>
      </p:sp>
    </p:spTree>
    <p:extLst>
      <p:ext uri="{BB962C8B-B14F-4D97-AF65-F5344CB8AC3E}">
        <p14:creationId xmlns:p14="http://schemas.microsoft.com/office/powerpoint/2010/main" val="3666446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1322</TotalTime>
  <Words>324</Words>
  <Application>Microsoft Office PowerPoint</Application>
  <PresentationFormat>On-screen Show (4:3)</PresentationFormat>
  <Paragraphs>40</Paragraphs>
  <Slides>14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Do Now:</vt:lpstr>
      <vt:lpstr>Terrorism</vt:lpstr>
      <vt:lpstr>Some Definitions</vt:lpstr>
      <vt:lpstr>Defining Terrorism: State Department</vt:lpstr>
      <vt:lpstr>Defining Terrorism: Department of Defense</vt:lpstr>
      <vt:lpstr>Defining Terrorism: Walter Laqueur (terrorism scholar)</vt:lpstr>
      <vt:lpstr>Defining Terrorism: FBI</vt:lpstr>
      <vt:lpstr>Defining Terrorism: Former Deputy Chief, CIA Counterterrorist Center</vt:lpstr>
      <vt:lpstr>Defining Terrorism: Arab Convention for the Suppression of Terrorism, 1998</vt:lpstr>
      <vt:lpstr>Defining Terrorism: Govt of India Prevention of Terrorism Act, 2002</vt:lpstr>
      <vt:lpstr>What do all these definitions all seem to have in common?</vt:lpstr>
      <vt:lpstr>Elements of Terrorism</vt:lpstr>
      <vt:lpstr>Conclusions</vt:lpstr>
      <vt:lpstr>What is your definition of terrorism?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Terrorism</dc:title>
  <dc:creator>Ami Mulligan</dc:creator>
  <cp:lastModifiedBy>Trina Plummer</cp:lastModifiedBy>
  <cp:revision>32</cp:revision>
  <dcterms:created xsi:type="dcterms:W3CDTF">2013-05-28T20:04:48Z</dcterms:created>
  <dcterms:modified xsi:type="dcterms:W3CDTF">2017-04-03T18:11:36Z</dcterms:modified>
</cp:coreProperties>
</file>