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317" r:id="rId3"/>
    <p:sldId id="256" r:id="rId4"/>
    <p:sldId id="258"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707A5"/>
    <a:srgbClr val="FFFF66"/>
    <a:srgbClr val="FBFE94"/>
    <a:srgbClr val="B5E5E5"/>
    <a:srgbClr val="F6FA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576" autoAdjust="0"/>
  </p:normalViewPr>
  <p:slideViewPr>
    <p:cSldViewPr>
      <p:cViewPr varScale="1">
        <p:scale>
          <a:sx n="74" d="100"/>
          <a:sy n="74" d="100"/>
        </p:scale>
        <p:origin x="4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BB3EC-13F1-4CD5-849A-63DE85038EE0}"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FB254-7910-453B-B227-56CA90E674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BB3EC-13F1-4CD5-849A-63DE85038EE0}" type="datetimeFigureOut">
              <a:rPr lang="en-US" smtClean="0"/>
              <a:pPr/>
              <a:t>12/12/2017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FB254-7910-453B-B227-56CA90E674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29.xml"/><Relationship Id="rId18" Type="http://schemas.openxmlformats.org/officeDocument/2006/relationships/slide" Target="slide25.xml"/><Relationship Id="rId26" Type="http://schemas.openxmlformats.org/officeDocument/2006/relationships/slide" Target="slide7.xml"/><Relationship Id="rId3" Type="http://schemas.openxmlformats.org/officeDocument/2006/relationships/slide" Target="slide8.xml"/><Relationship Id="rId21" Type="http://schemas.openxmlformats.org/officeDocument/2006/relationships/slide" Target="slide11.xml"/><Relationship Id="rId7" Type="http://schemas.openxmlformats.org/officeDocument/2006/relationships/slide" Target="slide28.xml"/><Relationship Id="rId12" Type="http://schemas.openxmlformats.org/officeDocument/2006/relationships/slide" Target="slide24.xml"/><Relationship Id="rId17" Type="http://schemas.openxmlformats.org/officeDocument/2006/relationships/slide" Target="slide20.xml"/><Relationship Id="rId25" Type="http://schemas.openxmlformats.org/officeDocument/2006/relationships/slide" Target="slide31.xml"/><Relationship Id="rId2" Type="http://schemas.openxmlformats.org/officeDocument/2006/relationships/slide" Target="slide3.xml"/><Relationship Id="rId16" Type="http://schemas.openxmlformats.org/officeDocument/2006/relationships/slide" Target="slide15.xml"/><Relationship Id="rId20" Type="http://schemas.openxmlformats.org/officeDocument/2006/relationships/slide" Target="slide6.xml"/><Relationship Id="rId29"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23.xml"/><Relationship Id="rId11" Type="http://schemas.openxmlformats.org/officeDocument/2006/relationships/slide" Target="slide19.xml"/><Relationship Id="rId24" Type="http://schemas.openxmlformats.org/officeDocument/2006/relationships/slide" Target="slide26.xml"/><Relationship Id="rId5" Type="http://schemas.openxmlformats.org/officeDocument/2006/relationships/slide" Target="slide18.xml"/><Relationship Id="rId15" Type="http://schemas.openxmlformats.org/officeDocument/2006/relationships/slide" Target="slide10.xml"/><Relationship Id="rId23" Type="http://schemas.openxmlformats.org/officeDocument/2006/relationships/slide" Target="slide21.xml"/><Relationship Id="rId28" Type="http://schemas.openxmlformats.org/officeDocument/2006/relationships/slide" Target="slide17.xml"/><Relationship Id="rId10" Type="http://schemas.openxmlformats.org/officeDocument/2006/relationships/slide" Target="slide14.xml"/><Relationship Id="rId19" Type="http://schemas.openxmlformats.org/officeDocument/2006/relationships/slide" Target="slide30.xml"/><Relationship Id="rId31" Type="http://schemas.openxmlformats.org/officeDocument/2006/relationships/slide" Target="slide32.xml"/><Relationship Id="rId4" Type="http://schemas.openxmlformats.org/officeDocument/2006/relationships/slide" Target="slide13.xml"/><Relationship Id="rId9" Type="http://schemas.openxmlformats.org/officeDocument/2006/relationships/slide" Target="slide9.xml"/><Relationship Id="rId14" Type="http://schemas.openxmlformats.org/officeDocument/2006/relationships/slide" Target="slide5.xml"/><Relationship Id="rId22" Type="http://schemas.openxmlformats.org/officeDocument/2006/relationships/slide" Target="slide16.xml"/><Relationship Id="rId27" Type="http://schemas.openxmlformats.org/officeDocument/2006/relationships/slide" Target="slide12.xml"/><Relationship Id="rId30" Type="http://schemas.openxmlformats.org/officeDocument/2006/relationships/slide" Target="slide2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752599"/>
          </a:xfrm>
        </p:spPr>
        <p:txBody>
          <a:bodyPr>
            <a:normAutofit/>
          </a:bodyPr>
          <a:lstStyle/>
          <a:p>
            <a:r>
              <a:rPr lang="en-US" sz="9600" dirty="0" smtClean="0"/>
              <a:t>Jeopardy</a:t>
            </a:r>
            <a:endParaRPr lang="en-US" sz="9600" dirty="0"/>
          </a:p>
        </p:txBody>
      </p:sp>
      <p:sp>
        <p:nvSpPr>
          <p:cNvPr id="3" name="Subtitle 2"/>
          <p:cNvSpPr>
            <a:spLocks noGrp="1"/>
          </p:cNvSpPr>
          <p:nvPr>
            <p:ph type="subTitle" idx="1"/>
          </p:nvPr>
        </p:nvSpPr>
        <p:spPr/>
        <p:txBody>
          <a:bodyPr/>
          <a:lstStyle/>
          <a:p>
            <a:r>
              <a:rPr lang="en-US" dirty="0" smtClean="0"/>
              <a:t>Review for Unit 2 Quiz 2</a:t>
            </a:r>
            <a:endParaRPr lang="en-US" dirty="0"/>
          </a:p>
        </p:txBody>
      </p:sp>
    </p:spTree>
    <p:extLst>
      <p:ext uri="{BB962C8B-B14F-4D97-AF65-F5344CB8AC3E}">
        <p14:creationId xmlns:p14="http://schemas.microsoft.com/office/powerpoint/2010/main" val="691961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300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The </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idea that the rich had too much money and the poor didn’t have enough.</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038600"/>
            <a:ext cx="9144000" cy="2554545"/>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Unequal distribution of income</a:t>
            </a:r>
          </a:p>
          <a:p>
            <a:r>
              <a:rPr lang="en-US" sz="4000" b="1" dirty="0" smtClean="0">
                <a:latin typeface="Arial" pitchFamily="34" charset="0"/>
                <a:cs typeface="Arial" pitchFamily="34" charset="0"/>
              </a:rPr>
              <a:t>(the rich getting richer and the poor getting poorer)</a:t>
            </a:r>
            <a:endParaRPr lang="en-US" sz="4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These were two different causes of the Dust Bowl</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938992"/>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Over production of farm land</a:t>
            </a:r>
          </a:p>
          <a:p>
            <a:r>
              <a:rPr lang="en-US" sz="4000" b="1" dirty="0" smtClean="0">
                <a:latin typeface="Arial" pitchFamily="34" charset="0"/>
                <a:cs typeface="Arial" pitchFamily="34" charset="0"/>
              </a:rPr>
              <a:t>Drought</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Name</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4 </a:t>
            </a:r>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different causes of the Great Depression</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2667000"/>
            <a:ext cx="9144000" cy="4339650"/>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2800" dirty="0"/>
              <a:t>Easy credit (consumerism)</a:t>
            </a:r>
          </a:p>
          <a:p>
            <a:r>
              <a:rPr lang="en-US" sz="2800" dirty="0"/>
              <a:t>Over production of farm land (Dust Bowl)</a:t>
            </a:r>
          </a:p>
          <a:p>
            <a:r>
              <a:rPr lang="en-US" sz="2800" dirty="0"/>
              <a:t>War debt/tariffs</a:t>
            </a:r>
          </a:p>
          <a:p>
            <a:r>
              <a:rPr lang="en-US" sz="2800" dirty="0"/>
              <a:t>Unequal distribution of income (rich get richer &amp; poor get poorer)</a:t>
            </a:r>
          </a:p>
          <a:p>
            <a:r>
              <a:rPr lang="en-US" sz="2800" dirty="0"/>
              <a:t>No gov’t regulation of banks &amp; business</a:t>
            </a:r>
          </a:p>
          <a:p>
            <a:endParaRPr lang="en-US"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was the result of farms that were over produced combined with little rain and high winds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348645"/>
            <a:ext cx="9144000" cy="1938992"/>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Dust Bowl</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It is considered a bank ______ if banks have no money left in their vaults to give to their customers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114800"/>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failure</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36918"/>
            <a:ext cx="9144000" cy="2554545"/>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As a result of homelessness, many Americans moved into shanty towns also know as ______ </a:t>
            </a:r>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50520" y="4707018"/>
            <a:ext cx="879348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t>
            </a:r>
          </a:p>
          <a:p>
            <a:r>
              <a:rPr lang="en-US" sz="4000" b="1" dirty="0" err="1" smtClean="0">
                <a:effectLst>
                  <a:outerShdw blurRad="38100" dist="38100" dir="2700000" algn="tl">
                    <a:srgbClr val="000000">
                      <a:alpha val="43137"/>
                    </a:srgbClr>
                  </a:outerShdw>
                </a:effectLst>
                <a:latin typeface="Arial" pitchFamily="34" charset="0"/>
                <a:cs typeface="Arial" pitchFamily="34" charset="0"/>
              </a:rPr>
              <a:t>Hoovervilles</a:t>
            </a:r>
            <a:endParaRPr lang="en-US" sz="40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685800" y="152401"/>
            <a:ext cx="6934200" cy="1524000"/>
          </a:xfrm>
          <a:prstGeom prst="rect">
            <a:avLst/>
          </a:prstGeom>
          <a:noFill/>
        </p:spPr>
        <p:txBody>
          <a:bodyPr wrap="none" lIns="91440" tIns="45720" rIns="91440" bIns="45720">
            <a:prstTxWarp prst="textCascadeUp">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7200" b="1" dirty="0" smtClean="0">
                <a:ln w="11430">
                  <a:solidFill>
                    <a:srgbClr val="FFFF66"/>
                  </a:solidFill>
                </a:ln>
                <a:solidFill>
                  <a:srgbClr val="FFFF66"/>
                </a:solidFill>
                <a:effectLst>
                  <a:outerShdw blurRad="50800" dist="38100" dir="8100000" algn="tr" rotWithShape="0">
                    <a:prstClr val="black">
                      <a:alpha val="40000"/>
                    </a:prstClr>
                  </a:outerShdw>
                </a:effectLst>
                <a:latin typeface="Lao UI" pitchFamily="34" charset="0"/>
                <a:cs typeface="Lao UI" pitchFamily="34" charset="0"/>
              </a:rPr>
              <a:t>DAILY  DOUBLE</a:t>
            </a:r>
            <a:endParaRPr lang="en-US" sz="7200" b="1" dirty="0">
              <a:ln w="11430">
                <a:solidFill>
                  <a:srgbClr val="FFFF66"/>
                </a:solidFill>
              </a:ln>
              <a:solidFill>
                <a:srgbClr val="FFFF66"/>
              </a:solidFill>
              <a:effectLst>
                <a:outerShdw blurRad="50800" dist="38100" dir="8100000" algn="tr" rotWithShape="0">
                  <a:prstClr val="black">
                    <a:alpha val="40000"/>
                  </a:prstClr>
                </a:outerShdw>
              </a:effectLst>
              <a:latin typeface="Lao UI" pitchFamily="34" charset="0"/>
              <a:cs typeface="Lao U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A major result of loss of jobs that affected a large percentage of the American population during the Great Depression</a:t>
            </a:r>
          </a:p>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362628"/>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4000" b="1" dirty="0">
                <a:latin typeface="Arial" pitchFamily="34" charset="0"/>
                <a:cs typeface="Arial" pitchFamily="34" charset="0"/>
              </a:rPr>
              <a:t>Homelessness</a:t>
            </a:r>
          </a:p>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American farmers over produced their farmlands and depleted its nutrients to supply soldiers for this war</a:t>
            </a:r>
          </a:p>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3170099"/>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a:latin typeface="Arial" pitchFamily="34" charset="0"/>
                <a:cs typeface="Arial" pitchFamily="34" charset="0"/>
              </a:rPr>
              <a:t>World War I</a:t>
            </a:r>
          </a:p>
          <a:p>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program developed resources such as electricity and flood control in the Tennessee Valley</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938992"/>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Tennessee Valley Authority</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program provides pensions for retired people, their spouses and people with disabilities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191000"/>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Social Security</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95893840"/>
              </p:ext>
            </p:extLst>
          </p:nvPr>
        </p:nvGraphicFramePr>
        <p:xfrm>
          <a:off x="45720" y="45721"/>
          <a:ext cx="9052560" cy="6766558"/>
        </p:xfrm>
        <a:graphic>
          <a:graphicData uri="http://schemas.openxmlformats.org/drawingml/2006/table">
            <a:tbl>
              <a:tblPr firstRow="1" bandRow="1">
                <a:effectLst>
                  <a:outerShdw blurRad="50800" dist="38100" dir="16200000" rotWithShape="0">
                    <a:prstClr val="black">
                      <a:alpha val="40000"/>
                    </a:prstClr>
                  </a:outerShdw>
                </a:effectLst>
                <a:tableStyleId>{2D5ABB26-0587-4C30-8999-92F81FD0307C}</a:tableStyleId>
              </a:tblPr>
              <a:tblGrid>
                <a:gridCol w="1508760"/>
                <a:gridCol w="1508760"/>
                <a:gridCol w="1508760"/>
                <a:gridCol w="1508760"/>
                <a:gridCol w="1508760"/>
                <a:gridCol w="1508760"/>
              </a:tblGrid>
              <a:tr h="1399978">
                <a:tc>
                  <a:txBody>
                    <a:bodyPr/>
                    <a:lstStyle/>
                    <a:p>
                      <a:pPr algn="ctr"/>
                      <a:r>
                        <a:rPr lang="en-US" sz="1600" b="1" cap="all" spc="0" baseline="0" dirty="0" smtClean="0">
                          <a:ln w="10541" cmpd="sng">
                            <a:solidFill>
                              <a:srgbClr val="7D7D7D">
                                <a:tint val="100000"/>
                                <a:shade val="100000"/>
                                <a:satMod val="110000"/>
                              </a:srgbClr>
                            </a:solidFill>
                            <a:prstDash val="solid"/>
                          </a:ln>
                          <a:solidFill>
                            <a:schemeClr val="tx1"/>
                          </a:solidFill>
                          <a:effectLst/>
                          <a:latin typeface="+mj-lt"/>
                          <a:cs typeface="Arial" pitchFamily="34" charset="0"/>
                        </a:rPr>
                        <a:t>Culture of the 1920’s</a:t>
                      </a:r>
                      <a:endParaRPr lang="en-US" sz="1600" b="1" cap="all" spc="0" baseline="0" dirty="0">
                        <a:ln w="10541" cmpd="sng">
                          <a:solidFill>
                            <a:srgbClr val="7D7D7D">
                              <a:tint val="100000"/>
                              <a:shade val="100000"/>
                              <a:satMod val="110000"/>
                            </a:srgbClr>
                          </a:solidFill>
                          <a:prstDash val="solid"/>
                        </a:ln>
                        <a:solidFill>
                          <a:schemeClr val="tx1"/>
                        </a:solidFill>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1600" b="1" cap="all" spc="0" baseline="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rPr>
                        <a:t>Causes of the Great Depression</a:t>
                      </a:r>
                      <a:endParaRPr lang="en-US" sz="1600" b="1" cap="all" spc="0" baseline="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1600" b="1" cap="all" spc="0" baseline="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rPr>
                        <a:t>Effects of the Great Depression</a:t>
                      </a:r>
                      <a:endParaRPr lang="en-US" sz="1600" b="1" cap="all" spc="0" baseline="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000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cap="all" spc="0" baseline="0" dirty="0" smtClean="0">
                        <a:ln w="10541" cmpd="sng">
                          <a:solidFill>
                            <a:srgbClr val="7D7D7D">
                              <a:tint val="100000"/>
                              <a:shade val="100000"/>
                              <a:satMod val="110000"/>
                            </a:srgbClr>
                          </a:solidFill>
                          <a:prstDash val="solid"/>
                        </a:ln>
                        <a:solidFill>
                          <a:schemeClr val="bg1"/>
                        </a:solidFill>
                        <a:effectLst>
                          <a:outerShdw blurRad="38100" dist="38100" dir="2700000" algn="tl">
                            <a:srgbClr val="000000">
                              <a:alpha val="43137"/>
                            </a:srgbClr>
                          </a:outerShdw>
                        </a:effectLst>
                        <a:latin typeface="+mj-lt"/>
                        <a:cs typeface="Arial" pitchFamily="34" charset="0"/>
                      </a:endParaRPr>
                    </a:p>
                    <a:p>
                      <a:pPr algn="ctr"/>
                      <a:r>
                        <a:rPr lang="en-US" sz="1600" b="1" cap="all" spc="0" baseline="0" dirty="0" smtClean="0">
                          <a:ln w="10541" cmpd="sng">
                            <a:solidFill>
                              <a:srgbClr val="7D7D7D">
                                <a:tint val="100000"/>
                                <a:shade val="100000"/>
                                <a:satMod val="110000"/>
                              </a:srgbClr>
                            </a:solidFill>
                            <a:prstDash val="solid"/>
                          </a:ln>
                          <a:solidFill>
                            <a:schemeClr val="tx1"/>
                          </a:solidFill>
                          <a:effectLst/>
                          <a:latin typeface="+mj-lt"/>
                          <a:cs typeface="Arial" pitchFamily="34" charset="0"/>
                        </a:rPr>
                        <a:t>New Deal Programs</a:t>
                      </a:r>
                      <a:endParaRPr lang="en-US" sz="1600" b="1" cap="all" spc="0" baseline="0" dirty="0">
                        <a:ln w="10541" cmpd="sng">
                          <a:solidFill>
                            <a:srgbClr val="7D7D7D">
                              <a:tint val="100000"/>
                              <a:shade val="100000"/>
                              <a:satMod val="110000"/>
                            </a:srgbClr>
                          </a:solidFill>
                          <a:prstDash val="solid"/>
                        </a:ln>
                        <a:solidFill>
                          <a:schemeClr val="tx1"/>
                        </a:solidFill>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1600" b="1" cap="all" spc="0" baseline="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rPr>
                        <a:t>Critics of the New Deal</a:t>
                      </a:r>
                      <a:endParaRPr lang="en-US" sz="1600" b="1" cap="all" spc="0" baseline="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1600" b="1" cap="all" spc="0" baseline="0"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rPr>
                        <a:t>random</a:t>
                      </a:r>
                      <a:endParaRPr lang="en-US" sz="1600" b="1" cap="all" spc="0" baseline="0"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mj-lt"/>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r h="1073316">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BFE94"/>
                              </a:gs>
                              <a:gs pos="0">
                                <a:srgbClr val="FBFE94"/>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BFE94"/>
                              </a:gs>
                              <a:gs pos="0">
                                <a:srgbClr val="FBFE94"/>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BFE94"/>
                            </a:gs>
                            <a:gs pos="0">
                              <a:srgbClr val="FBFE94"/>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3"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4"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5"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6"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7" action="ppaction://hlinksldjump"/>
                        </a:rPr>
                        <a:t>100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r h="1073316">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8"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9"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0"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1"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2"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3" action="ppaction://hlinksldjump"/>
                        </a:rPr>
                        <a:t>200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r h="1073316">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4"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5"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6"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7"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8"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19" action="ppaction://hlinksldjump"/>
                        </a:rPr>
                        <a:t>300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r h="1073316">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0"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1"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2"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3"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4"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5" action="ppaction://hlinksldjump"/>
                        </a:rPr>
                        <a:t>400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r h="1073316">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6"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7"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8"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29"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30"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c>
                  <a:txBody>
                    <a:bodyPr/>
                    <a:lstStyle/>
                    <a:p>
                      <a:pPr algn="ct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a:t>
                      </a:r>
                      <a:r>
                        <a:rPr lang="en-US" sz="3600" b="1" cap="none" spc="0" dirty="0" smtClean="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hlinkClick r:id="rId31" action="ppaction://hlinksldjump"/>
                        </a:rPr>
                        <a:t>500</a:t>
                      </a:r>
                      <a:endParaRPr lang="en-US" sz="3600" b="1" cap="none" spc="0" dirty="0">
                        <a:ln w="10541" cmpd="sng">
                          <a:solidFill>
                            <a:srgbClr val="7D7D7D">
                              <a:tint val="100000"/>
                              <a:shade val="100000"/>
                              <a:satMod val="110000"/>
                            </a:srgbClr>
                          </a:solidFill>
                          <a:prstDash val="solid"/>
                        </a:ln>
                        <a:gradFill flip="none" rotWithShape="1">
                          <a:gsLst>
                            <a:gs pos="0">
                              <a:srgbClr val="F6FA4C">
                                <a:tint val="66000"/>
                                <a:satMod val="160000"/>
                              </a:srgbClr>
                            </a:gs>
                            <a:gs pos="50000">
                              <a:srgbClr val="F6FA4C">
                                <a:tint val="44500"/>
                                <a:satMod val="160000"/>
                              </a:srgbClr>
                            </a:gs>
                            <a:gs pos="100000">
                              <a:srgbClr val="F6FA4C">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endParaRPr>
                    </a:p>
                  </a:txBody>
                  <a:tcPr anchor="ctr">
                    <a:lnL w="76200" cap="flat" cmpd="sng" algn="ctr">
                      <a:solidFill>
                        <a:srgbClr val="FFE07D"/>
                      </a:solidFill>
                      <a:prstDash val="solid"/>
                      <a:round/>
                      <a:headEnd type="none" w="med" len="med"/>
                      <a:tailEnd type="none" w="med" len="med"/>
                    </a:lnL>
                    <a:lnR w="76200" cap="flat" cmpd="sng" algn="ctr">
                      <a:solidFill>
                        <a:srgbClr val="FFE07D"/>
                      </a:solidFill>
                      <a:prstDash val="solid"/>
                      <a:round/>
                      <a:headEnd type="none" w="med" len="med"/>
                      <a:tailEnd type="none" w="med" len="med"/>
                    </a:lnR>
                    <a:lnT w="76200" cap="flat" cmpd="sng" algn="ctr">
                      <a:solidFill>
                        <a:srgbClr val="FFE07D"/>
                      </a:solidFill>
                      <a:prstDash val="solid"/>
                      <a:round/>
                      <a:headEnd type="none" w="med" len="med"/>
                      <a:tailEnd type="none" w="med" len="med"/>
                    </a:lnT>
                    <a:lnB w="76200" cap="flat" cmpd="sng" algn="ctr">
                      <a:solidFill>
                        <a:srgbClr val="FFE07D"/>
                      </a:solidFill>
                      <a:prstDash val="solid"/>
                      <a:round/>
                      <a:headEnd type="none" w="med" len="med"/>
                      <a:tailEnd type="none" w="med" len="med"/>
                    </a:lnB>
                    <a:cell3D prstMaterial="dkEdge">
                      <a:bevel/>
                      <a:lightRig rig="flood" dir="t"/>
                    </a:cell3D>
                    <a:solidFill>
                      <a:srgbClr val="0707A5"/>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300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New Deal program was directly created in order to aid farmers by regulating production</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2492990"/>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3600" b="1" dirty="0" smtClean="0">
                <a:latin typeface="Arial" pitchFamily="34" charset="0"/>
                <a:cs typeface="Arial" pitchFamily="34" charset="0"/>
              </a:rPr>
              <a:t>Agricultural Adjustment Administration</a:t>
            </a:r>
            <a:endParaRPr lang="en-US" sz="3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Name two New Deal Programs that created immediate relief in the form of jobs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Works Progress Administration</a:t>
            </a:r>
          </a:p>
          <a:p>
            <a:r>
              <a:rPr lang="en-US" sz="4000" b="1" dirty="0" smtClean="0">
                <a:latin typeface="Arial" pitchFamily="34" charset="0"/>
                <a:cs typeface="Arial" pitchFamily="34" charset="0"/>
              </a:rPr>
              <a:t>Civilian Conservation Corps</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616101"/>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Name 5 of the 9 New Deal programs that were discussed in class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2819400"/>
            <a:ext cx="9144000" cy="4585871"/>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2400" b="1" dirty="0" smtClean="0">
                <a:effectLst>
                  <a:outerShdw blurRad="38100" dist="38100" dir="2700000" algn="tl">
                    <a:srgbClr val="000000">
                      <a:alpha val="43137"/>
                    </a:srgbClr>
                  </a:outerShdw>
                </a:effectLst>
                <a:latin typeface="Arial" pitchFamily="34" charset="0"/>
                <a:cs typeface="Arial" pitchFamily="34" charset="0"/>
              </a:rPr>
              <a:t>Works Progress Administration</a:t>
            </a:r>
          </a:p>
          <a:p>
            <a:r>
              <a:rPr lang="en-US" sz="2400" b="1" dirty="0" smtClean="0">
                <a:effectLst>
                  <a:outerShdw blurRad="38100" dist="38100" dir="2700000" algn="tl">
                    <a:srgbClr val="000000">
                      <a:alpha val="43137"/>
                    </a:srgbClr>
                  </a:outerShdw>
                </a:effectLst>
                <a:latin typeface="Arial" pitchFamily="34" charset="0"/>
                <a:cs typeface="Arial" pitchFamily="34" charset="0"/>
              </a:rPr>
              <a:t>National Recovery Administration</a:t>
            </a:r>
          </a:p>
          <a:p>
            <a:r>
              <a:rPr lang="en-US" sz="2400" b="1" dirty="0" smtClean="0">
                <a:effectLst>
                  <a:outerShdw blurRad="38100" dist="38100" dir="2700000" algn="tl">
                    <a:srgbClr val="000000">
                      <a:alpha val="43137"/>
                    </a:srgbClr>
                  </a:outerShdw>
                </a:effectLst>
                <a:latin typeface="Arial" pitchFamily="34" charset="0"/>
                <a:cs typeface="Arial" pitchFamily="34" charset="0"/>
              </a:rPr>
              <a:t>Federal Housing Administration</a:t>
            </a:r>
          </a:p>
          <a:p>
            <a:r>
              <a:rPr lang="en-US" sz="2400" b="1" dirty="0" smtClean="0">
                <a:effectLst>
                  <a:outerShdw blurRad="38100" dist="38100" dir="2700000" algn="tl">
                    <a:srgbClr val="000000">
                      <a:alpha val="43137"/>
                    </a:srgbClr>
                  </a:outerShdw>
                </a:effectLst>
                <a:latin typeface="Arial" pitchFamily="34" charset="0"/>
                <a:cs typeface="Arial" pitchFamily="34" charset="0"/>
              </a:rPr>
              <a:t>Federal Housing Deposit Insurance Corporation</a:t>
            </a:r>
          </a:p>
          <a:p>
            <a:r>
              <a:rPr lang="en-US" sz="2400" b="1" dirty="0" smtClean="0">
                <a:effectLst>
                  <a:outerShdw blurRad="38100" dist="38100" dir="2700000" algn="tl">
                    <a:srgbClr val="000000">
                      <a:alpha val="43137"/>
                    </a:srgbClr>
                  </a:outerShdw>
                </a:effectLst>
                <a:latin typeface="Arial" pitchFamily="34" charset="0"/>
                <a:cs typeface="Arial" pitchFamily="34" charset="0"/>
              </a:rPr>
              <a:t>Social Security</a:t>
            </a:r>
          </a:p>
          <a:p>
            <a:r>
              <a:rPr lang="en-US" sz="2400" b="1" dirty="0" smtClean="0">
                <a:effectLst>
                  <a:outerShdw blurRad="38100" dist="38100" dir="2700000" algn="tl">
                    <a:srgbClr val="000000">
                      <a:alpha val="43137"/>
                    </a:srgbClr>
                  </a:outerShdw>
                </a:effectLst>
                <a:latin typeface="Arial" pitchFamily="34" charset="0"/>
                <a:cs typeface="Arial" pitchFamily="34" charset="0"/>
              </a:rPr>
              <a:t>Civilian Conservation Corps</a:t>
            </a:r>
          </a:p>
          <a:p>
            <a:r>
              <a:rPr lang="en-US" sz="2400" b="1" dirty="0" smtClean="0">
                <a:effectLst>
                  <a:outerShdw blurRad="38100" dist="38100" dir="2700000" algn="tl">
                    <a:srgbClr val="000000">
                      <a:alpha val="43137"/>
                    </a:srgbClr>
                  </a:outerShdw>
                </a:effectLst>
                <a:latin typeface="Arial" pitchFamily="34" charset="0"/>
                <a:cs typeface="Arial" pitchFamily="34" charset="0"/>
              </a:rPr>
              <a:t>Agricultural Adjustment Administration</a:t>
            </a:r>
          </a:p>
          <a:p>
            <a:r>
              <a:rPr lang="en-US" sz="2400" b="1" dirty="0" smtClean="0">
                <a:effectLst>
                  <a:outerShdw blurRad="38100" dist="38100" dir="2700000" algn="tl">
                    <a:srgbClr val="000000">
                      <a:alpha val="43137"/>
                    </a:srgbClr>
                  </a:outerShdw>
                </a:effectLst>
                <a:latin typeface="Arial" pitchFamily="34" charset="0"/>
                <a:cs typeface="Arial" pitchFamily="34" charset="0"/>
              </a:rPr>
              <a:t>Tennessee Valley Authority</a:t>
            </a:r>
          </a:p>
          <a:p>
            <a:r>
              <a:rPr lang="en-US" sz="2400" b="1" dirty="0" smtClean="0">
                <a:effectLst>
                  <a:outerShdw blurRad="38100" dist="38100" dir="2700000" algn="tl">
                    <a:srgbClr val="000000">
                      <a:alpha val="43137"/>
                    </a:srgbClr>
                  </a:outerShdw>
                </a:effectLst>
                <a:latin typeface="Arial" pitchFamily="34" charset="0"/>
                <a:cs typeface="Arial" pitchFamily="34" charset="0"/>
              </a:rPr>
              <a:t>Wagner Act</a:t>
            </a:r>
          </a:p>
          <a:p>
            <a:endParaRPr lang="en-US" sz="3600" b="1" dirty="0" smtClean="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True or False: Many people who opposed the New Deal felt that the government was too involved in a free market economy</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038600"/>
            <a:ext cx="9144000" cy="1938992"/>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What groups were treated unequally </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under the New Deal Programs?</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7531" y="3400961"/>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People of Color</a:t>
            </a:r>
            <a:endParaRPr lang="en-US" sz="4000" b="1"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300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Many people who opposed the New Deal stated that the government was too involved </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 a </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________ economy</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365704"/>
            <a:ext cx="9144000" cy="1938992"/>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Free-market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Father Coughlin wanted to place control over the nation’s banks into control of the people and out of the private sector. This is known as?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620161"/>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Nationalization of banks</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03"/>
            <a:ext cx="9144000" cy="507831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man originally supported FDR and the New Deal but eventually wanted the government to do more. He wanted to create the Share Our Wealth program and wanted to run for </a:t>
            </a:r>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president.</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800247"/>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Huey Long</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event led the United States to formally entering into World War II.</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0"/>
            <a:ext cx="9144000" cy="1938992"/>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smtClean="0">
                <a:latin typeface="Arial" pitchFamily="34" charset="0"/>
                <a:cs typeface="Arial" pitchFamily="34" charset="0"/>
              </a:rPr>
              <a:t>Pearl Harbor</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rPr>
              <a:t>What was the name of the cultural</a:t>
            </a:r>
            <a:r>
              <a:rPr lang="en-US" sz="4000" b="1" dirty="0">
                <a:solidFill>
                  <a:schemeClr val="bg1"/>
                </a:solidFill>
              </a:rPr>
              <a:t>, social, and artistic explosion that took place in Harlem, New York</a:t>
            </a:r>
            <a:r>
              <a:rPr lang="en-US" sz="4000" b="1" dirty="0" smtClean="0">
                <a:solidFill>
                  <a:schemeClr val="bg1"/>
                </a:solidFill>
              </a:rPr>
              <a:t>, in the 1920’s?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Harlem Renaissance</a:t>
            </a:r>
            <a:endParaRPr lang="en-US" sz="4000" b="1" dirty="0">
              <a:latin typeface="Arial" pitchFamily="34" charset="0"/>
              <a:cs typeface="Arial" pitchFamily="34" charset="0"/>
            </a:endParaRPr>
          </a:p>
          <a:p>
            <a:endParaRPr lang="en-US" sz="4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A fashionable young woman intent on enjoying herself and mocking conventional standards of behavior</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Flapper</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300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Who was the famous bootlegger/ gangster during the Prohibition Era that was discussed in class.</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Al Capone</a:t>
            </a:r>
            <a:endParaRPr lang="en-US" sz="4000" dirty="0">
              <a:latin typeface="Arial" pitchFamily="34" charset="0"/>
              <a:cs typeface="Arial" pitchFamily="34" charset="0"/>
            </a:endParaRPr>
          </a:p>
          <a:p>
            <a:endParaRPr lang="en-US" sz="4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shift toward what type of economy pulled Americans out of the Great Depression?</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114800"/>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War time economy  (WWII)</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246" y="304800"/>
            <a:ext cx="9144000" cy="446276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What was the name of the radio addresses that President FDR gave to the nation to rebuild the nation’s trust in the American government, as well as build morale?</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1246" y="4038600"/>
            <a:ext cx="9144000" cy="1938992"/>
          </a:xfrm>
          <a:prstGeom prst="rect">
            <a:avLst/>
          </a:prstGeom>
          <a:noFill/>
        </p:spPr>
        <p:txBody>
          <a:bodyPr wrap="square" rtlCol="0">
            <a:spAutoFit/>
          </a:bodyPr>
          <a:lstStyle/>
          <a:p>
            <a:endParaRPr lang="en-US" sz="4000"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Fireside Chats</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Amendment is responsible for giving women the right to vote</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7563" y="2590800"/>
            <a:ext cx="9144000" cy="2554545"/>
          </a:xfrm>
          <a:prstGeom prst="rect">
            <a:avLst/>
          </a:prstGeom>
          <a:noFill/>
        </p:spPr>
        <p:txBody>
          <a:bodyPr wrap="square" rtlCol="0">
            <a:spAutoFit/>
          </a:bodyPr>
          <a:lstStyle/>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endPar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19</a:t>
            </a:r>
            <a:r>
              <a:rPr lang="en-US" sz="4000" b="1" baseline="30000" dirty="0" smtClean="0">
                <a:latin typeface="Arial" pitchFamily="34" charset="0"/>
                <a:cs typeface="Arial" pitchFamily="34" charset="0"/>
              </a:rPr>
              <a:t>th</a:t>
            </a:r>
            <a:r>
              <a:rPr lang="en-US" sz="4000" b="1" dirty="0" smtClean="0">
                <a:latin typeface="Arial" pitchFamily="34" charset="0"/>
                <a:cs typeface="Arial" pitchFamily="34" charset="0"/>
              </a:rPr>
              <a:t> Amendment</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24096"/>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300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During the 1920’s this amendment banned the production and consumption of alcohol in the US</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18</a:t>
            </a:r>
            <a:r>
              <a:rPr lang="en-US" sz="4000" b="1" baseline="30000" dirty="0" smtClean="0">
                <a:latin typeface="Arial" pitchFamily="34" charset="0"/>
                <a:cs typeface="Arial" pitchFamily="34" charset="0"/>
              </a:rPr>
              <a:t>th</a:t>
            </a:r>
            <a:r>
              <a:rPr lang="en-US" sz="4000" b="1" dirty="0" smtClean="0">
                <a:latin typeface="Arial" pitchFamily="34" charset="0"/>
                <a:cs typeface="Arial" pitchFamily="34" charset="0"/>
              </a:rPr>
              <a:t> Amendment (Prohibition)</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400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This term was used to describe rural communities in the 1920’s that adhered to traditional morals, values and social roles. </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670405"/>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Fundamentalism or Fundamentalist</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339650"/>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500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During the 1920’s this general geographic area tended to be more culturally diverse and modern than the rest of society</a:t>
            </a:r>
            <a:endPar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4267200"/>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Cities</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100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a:solidFill>
                  <a:schemeClr val="bg1"/>
                </a:solidFill>
                <a:effectLst>
                  <a:outerShdw blurRad="38100" dist="38100" dir="2700000" algn="tl">
                    <a:srgbClr val="000000">
                      <a:alpha val="43137"/>
                    </a:srgbClr>
                  </a:outerShdw>
                </a:effectLst>
                <a:latin typeface="Arial" pitchFamily="34" charset="0"/>
                <a:cs typeface="Arial" pitchFamily="34" charset="0"/>
              </a:rPr>
              <a:t>The easy availability of this was a major cause of the Great Depression</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Credit</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08543"/>
          </a:xfrm>
          <a:prstGeom prst="rect">
            <a:avLst/>
          </a:prstGeom>
          <a:noFill/>
        </p:spPr>
        <p:txBody>
          <a:bodyPr wrap="square" rtlCol="0">
            <a:spAutoFit/>
          </a:bodyPr>
          <a:lstStyle/>
          <a:p>
            <a:pPr algn="ctr"/>
            <a:r>
              <a:rPr lang="en-US" sz="4400" b="1" dirty="0" smtClean="0">
                <a:gradFill flip="none" rotWithShape="1">
                  <a:gsLst>
                    <a:gs pos="0">
                      <a:srgbClr val="FBFE94">
                        <a:tint val="66000"/>
                        <a:satMod val="160000"/>
                      </a:srgbClr>
                    </a:gs>
                    <a:gs pos="50000">
                      <a:srgbClr val="FBFE94">
                        <a:tint val="44500"/>
                        <a:satMod val="160000"/>
                      </a:srgbClr>
                    </a:gs>
                    <a:gs pos="100000">
                      <a:srgbClr val="FBFE94">
                        <a:tint val="23500"/>
                        <a:satMod val="160000"/>
                      </a:srgbClr>
                    </a:gs>
                  </a:gsLst>
                  <a:lin ang="5400000" scaled="1"/>
                  <a:tileRect/>
                </a:gradFill>
                <a:effectLst>
                  <a:outerShdw blurRad="50800" dist="38100" dir="8100000" algn="tr" rotWithShape="0">
                    <a:prstClr val="black">
                      <a:alpha val="40000"/>
                    </a:prstClr>
                  </a:outerShdw>
                </a:effectLst>
                <a:latin typeface="Arial" pitchFamily="34" charset="0"/>
                <a:cs typeface="Arial" pitchFamily="34" charset="0"/>
              </a:rPr>
              <a:t>200 Points </a:t>
            </a:r>
          </a:p>
          <a:p>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Question: </a:t>
            </a:r>
          </a:p>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 tax imposed on imported goods and services</a:t>
            </a:r>
          </a:p>
        </p:txBody>
      </p:sp>
      <p:sp>
        <p:nvSpPr>
          <p:cNvPr id="3" name="Oval 2">
            <a:hlinkClick r:id="rId2" action="ppaction://hlinksldjump"/>
          </p:cNvPr>
          <p:cNvSpPr/>
          <p:nvPr/>
        </p:nvSpPr>
        <p:spPr>
          <a:xfrm>
            <a:off x="167640" y="6324600"/>
            <a:ext cx="365760" cy="365760"/>
          </a:xfrm>
          <a:prstGeom prst="ellipse">
            <a:avLst/>
          </a:prstGeom>
          <a:solidFill>
            <a:schemeClr val="tx1">
              <a:lumMod val="65000"/>
              <a:lumOff val="35000"/>
            </a:schemeClr>
          </a:solidFill>
          <a:ln>
            <a:solidFill>
              <a:schemeClr val="tx1">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3400961"/>
            <a:ext cx="91440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Answer:</a:t>
            </a:r>
          </a:p>
          <a:p>
            <a:r>
              <a:rPr lang="en-US" sz="4000" b="1" dirty="0" smtClean="0">
                <a:latin typeface="Arial" pitchFamily="34" charset="0"/>
                <a:cs typeface="Arial" pitchFamily="34" charset="0"/>
              </a:rPr>
              <a:t>Tariff</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TP101901427_template">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6F8AB"/>
      </a:hlink>
      <a:folHlink>
        <a:srgbClr val="00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CB4E5EE-5B8F-4AC9-81C6-AB08B7A6A1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TP101901427_template</Template>
  <TotalTime>511</TotalTime>
  <Words>925</Words>
  <Application>Microsoft Office PowerPoint</Application>
  <PresentationFormat>On-screen Show (4:3)</PresentationFormat>
  <Paragraphs>246</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Lao UI</vt:lpstr>
      <vt:lpstr>TP101901427_template</vt:lpstr>
      <vt:lpstr>Jeopardy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Trina Plummer</dc:creator>
  <cp:keywords/>
  <dc:description/>
  <cp:lastModifiedBy>Jessica Parfitt</cp:lastModifiedBy>
  <cp:revision>46</cp:revision>
  <dcterms:created xsi:type="dcterms:W3CDTF">2012-09-27T19:51:54Z</dcterms:created>
  <dcterms:modified xsi:type="dcterms:W3CDTF">2017-12-12T18:32:02Z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TC019014289991</vt:lpwstr>
  </property>
</Properties>
</file>