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4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0870938"/>
      </p:ext>
    </p:extLst>
  </p:cSld>
  <p:clrMap bg1="dk1" tx1="lt1" bg2="dk2" tx2="lt2" accent1="accent1" accent2="accent2" accent3="accent3" accent4="accent4" accent5="accent5" accent6="accent6" hlink="hlink" folHlink="folHlink"/>
  <p:notesStyle>
    <a:lvl1pPr latinLnBrk="0">
      <a:defRPr sz="1200">
        <a:solidFill>
          <a:srgbClr val="FFFFFF"/>
        </a:solidFill>
        <a:latin typeface="+mj-lt"/>
        <a:ea typeface="+mj-ea"/>
        <a:cs typeface="+mj-cs"/>
        <a:sym typeface="Calibri"/>
      </a:defRPr>
    </a:lvl1pPr>
    <a:lvl2pPr indent="228600" latinLnBrk="0">
      <a:defRPr sz="1200">
        <a:solidFill>
          <a:srgbClr val="FFFFFF"/>
        </a:solidFill>
        <a:latin typeface="+mj-lt"/>
        <a:ea typeface="+mj-ea"/>
        <a:cs typeface="+mj-cs"/>
        <a:sym typeface="Calibri"/>
      </a:defRPr>
    </a:lvl2pPr>
    <a:lvl3pPr indent="457200" latinLnBrk="0">
      <a:defRPr sz="1200">
        <a:solidFill>
          <a:srgbClr val="FFFFFF"/>
        </a:solidFill>
        <a:latin typeface="+mj-lt"/>
        <a:ea typeface="+mj-ea"/>
        <a:cs typeface="+mj-cs"/>
        <a:sym typeface="Calibri"/>
      </a:defRPr>
    </a:lvl3pPr>
    <a:lvl4pPr indent="685800" latinLnBrk="0">
      <a:defRPr sz="1200">
        <a:solidFill>
          <a:srgbClr val="FFFFFF"/>
        </a:solidFill>
        <a:latin typeface="+mj-lt"/>
        <a:ea typeface="+mj-ea"/>
        <a:cs typeface="+mj-cs"/>
        <a:sym typeface="Calibri"/>
      </a:defRPr>
    </a:lvl4pPr>
    <a:lvl5pPr indent="914400" latinLnBrk="0">
      <a:defRPr sz="1200">
        <a:solidFill>
          <a:srgbClr val="FFFFFF"/>
        </a:solidFill>
        <a:latin typeface="+mj-lt"/>
        <a:ea typeface="+mj-ea"/>
        <a:cs typeface="+mj-cs"/>
        <a:sym typeface="Calibri"/>
      </a:defRPr>
    </a:lvl5pPr>
    <a:lvl6pPr indent="1143000" latinLnBrk="0">
      <a:defRPr sz="1200">
        <a:solidFill>
          <a:srgbClr val="FFFFFF"/>
        </a:solidFill>
        <a:latin typeface="+mj-lt"/>
        <a:ea typeface="+mj-ea"/>
        <a:cs typeface="+mj-cs"/>
        <a:sym typeface="Calibri"/>
      </a:defRPr>
    </a:lvl6pPr>
    <a:lvl7pPr indent="1371600" latinLnBrk="0">
      <a:defRPr sz="1200">
        <a:solidFill>
          <a:srgbClr val="FFFFFF"/>
        </a:solidFill>
        <a:latin typeface="+mj-lt"/>
        <a:ea typeface="+mj-ea"/>
        <a:cs typeface="+mj-cs"/>
        <a:sym typeface="Calibri"/>
      </a:defRPr>
    </a:lvl7pPr>
    <a:lvl8pPr indent="1600200" latinLnBrk="0">
      <a:defRPr sz="1200">
        <a:solidFill>
          <a:srgbClr val="FFFFFF"/>
        </a:solidFill>
        <a:latin typeface="+mj-lt"/>
        <a:ea typeface="+mj-ea"/>
        <a:cs typeface="+mj-cs"/>
        <a:sym typeface="Calibri"/>
      </a:defRPr>
    </a:lvl8pPr>
    <a:lvl9pPr indent="1828800" latinLnBrk="0">
      <a:defRPr sz="1200">
        <a:solidFill>
          <a:srgbClr val="FFFFFF"/>
        </a:solidFill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Click to edit Master title style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</a:lstStyle>
          <a:p>
            <a:r>
              <a:t>Click to edit Master subtitle style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Click to edit Master title style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</a:lstStyle>
          <a:p>
            <a:r>
              <a:t>Click to edit Master text styles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r>
              <a:t>Click to edit Master text styles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629149" y="1681163"/>
            <a:ext cx="3887393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Click to edit Master title style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Click to edit Master title style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Click to edit Master text styles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251368" y="6404293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ravelchannel.com/videos/the-story-of-boss-tweed-0217117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dirty="0"/>
              <a:t>Do Now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idx="1"/>
          </p:nvPr>
        </p:nvSpPr>
        <p:spPr>
          <a:xfrm>
            <a:off x="628650" y="952559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 smtClean="0"/>
              <a:t>What do you know about Political Cartoons? </a:t>
            </a:r>
            <a:r>
              <a:rPr sz="2400" dirty="0" smtClean="0"/>
              <a:t>What </a:t>
            </a:r>
            <a:r>
              <a:rPr sz="2400" dirty="0"/>
              <a:t>are some things  you need to look at when examining a political cartoon?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743" y="3904354"/>
            <a:ext cx="3693809" cy="2799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783" y="1707336"/>
            <a:ext cx="2754217" cy="2799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069" y="2145919"/>
            <a:ext cx="4882805" cy="297851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Word Bank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32587" indent="-132587" defTabSz="530351">
              <a:spcBef>
                <a:spcPts val="500"/>
              </a:spcBef>
              <a:defRPr sz="1624">
                <a:solidFill>
                  <a:srgbClr val="1E44FF"/>
                </a:solidFill>
              </a:defRPr>
            </a:pPr>
            <a:r>
              <a:rPr dirty="0">
                <a:solidFill>
                  <a:srgbClr val="00B0F0"/>
                </a:solidFill>
              </a:rPr>
              <a:t>Political Boss/Machine- </a:t>
            </a:r>
            <a:r>
              <a:rPr dirty="0">
                <a:solidFill>
                  <a:srgbClr val="FFFCFE"/>
                </a:solidFill>
              </a:rPr>
              <a:t>a leader in a political party who controls votes and controls who holds government position. </a:t>
            </a:r>
          </a:p>
          <a:p>
            <a:pPr marL="132587" indent="-132587" defTabSz="530351">
              <a:spcBef>
                <a:spcPts val="500"/>
              </a:spcBef>
              <a:defRPr sz="1624">
                <a:solidFill>
                  <a:srgbClr val="1E44FF"/>
                </a:solidFill>
              </a:defRPr>
            </a:pPr>
            <a:r>
              <a:rPr dirty="0">
                <a:solidFill>
                  <a:srgbClr val="00B0F0"/>
                </a:solidFill>
              </a:rPr>
              <a:t>Corruption-</a:t>
            </a:r>
            <a:r>
              <a:rPr dirty="0"/>
              <a:t> </a:t>
            </a:r>
            <a:r>
              <a:rPr dirty="0">
                <a:solidFill>
                  <a:srgbClr val="FFF9FB"/>
                </a:solidFill>
              </a:rPr>
              <a:t>Dishonest or fraudulence carried out by people in positions of power. Bribery is usually involved. </a:t>
            </a:r>
          </a:p>
          <a:p>
            <a:pPr marL="132587" indent="-132587" defTabSz="530351">
              <a:spcBef>
                <a:spcPts val="500"/>
              </a:spcBef>
              <a:defRPr sz="1624">
                <a:solidFill>
                  <a:srgbClr val="1E44FF"/>
                </a:solidFill>
              </a:defRPr>
            </a:pPr>
            <a:r>
              <a:rPr dirty="0">
                <a:solidFill>
                  <a:srgbClr val="00B0F0"/>
                </a:solidFill>
              </a:rPr>
              <a:t>Tammany Hall- </a:t>
            </a:r>
            <a:r>
              <a:rPr dirty="0">
                <a:solidFill>
                  <a:srgbClr val="FFFBFE"/>
                </a:solidFill>
              </a:rPr>
              <a:t>A political organization in New York City that was corrupt and abused their power. Also the building that headquartered the organization.</a:t>
            </a:r>
          </a:p>
          <a:p>
            <a:pPr marL="132587" indent="-132587" defTabSz="530351">
              <a:spcBef>
                <a:spcPts val="500"/>
              </a:spcBef>
              <a:defRPr sz="1624">
                <a:solidFill>
                  <a:srgbClr val="1E44FF"/>
                </a:solidFill>
              </a:defRPr>
            </a:pPr>
            <a:r>
              <a:rPr dirty="0">
                <a:solidFill>
                  <a:srgbClr val="00B0F0"/>
                </a:solidFill>
              </a:rPr>
              <a:t>Graft-</a:t>
            </a:r>
            <a:r>
              <a:rPr dirty="0">
                <a:solidFill>
                  <a:srgbClr val="F9FEFF"/>
                </a:solidFill>
              </a:rPr>
              <a:t> Illegal activity or corruption.</a:t>
            </a:r>
          </a:p>
          <a:p>
            <a:pPr marL="132587" indent="-132587" defTabSz="530351">
              <a:spcBef>
                <a:spcPts val="500"/>
              </a:spcBef>
              <a:defRPr sz="1624">
                <a:solidFill>
                  <a:srgbClr val="1E44FF"/>
                </a:solidFill>
              </a:defRPr>
            </a:pPr>
            <a:r>
              <a:rPr dirty="0">
                <a:solidFill>
                  <a:srgbClr val="00B0F0"/>
                </a:solidFill>
              </a:rPr>
              <a:t>Muckrakers- </a:t>
            </a:r>
            <a:r>
              <a:rPr dirty="0">
                <a:solidFill>
                  <a:srgbClr val="F9FEFF"/>
                </a:solidFill>
              </a:rPr>
              <a:t>Teachers, authors and journalists who challenged corruption and illegal political activity during the Industrial Revolution. </a:t>
            </a:r>
          </a:p>
          <a:p>
            <a:pPr marL="132587" indent="-132587" defTabSz="530351">
              <a:spcBef>
                <a:spcPts val="500"/>
              </a:spcBef>
              <a:defRPr sz="1624">
                <a:solidFill>
                  <a:srgbClr val="1E44FF"/>
                </a:solidFill>
              </a:defRPr>
            </a:pPr>
            <a:r>
              <a:rPr dirty="0">
                <a:solidFill>
                  <a:srgbClr val="00B0F0"/>
                </a:solidFill>
              </a:rPr>
              <a:t>Industry-</a:t>
            </a:r>
            <a:r>
              <a:rPr dirty="0"/>
              <a:t> </a:t>
            </a:r>
            <a:r>
              <a:rPr dirty="0">
                <a:solidFill>
                  <a:srgbClr val="FFFAFC"/>
                </a:solidFill>
              </a:rPr>
              <a:t>Economic activity concerned with producing and manufacturing goods and services. </a:t>
            </a:r>
          </a:p>
          <a:p>
            <a:pPr marL="132587" indent="-132587" defTabSz="530351">
              <a:spcBef>
                <a:spcPts val="500"/>
              </a:spcBef>
              <a:defRPr sz="1624"/>
            </a:pPr>
            <a:r>
              <a:rPr dirty="0">
                <a:solidFill>
                  <a:srgbClr val="00B0F0"/>
                </a:solidFill>
              </a:rPr>
              <a:t>Distinction</a:t>
            </a:r>
            <a:r>
              <a:rPr dirty="0"/>
              <a:t>- differences or contrasts between similar things or people </a:t>
            </a:r>
          </a:p>
          <a:p>
            <a:pPr marL="132587" indent="-132587" defTabSz="530351">
              <a:spcBef>
                <a:spcPts val="500"/>
              </a:spcBef>
              <a:defRPr sz="1624"/>
            </a:pPr>
            <a:r>
              <a:rPr dirty="0">
                <a:solidFill>
                  <a:srgbClr val="00B0F0"/>
                </a:solidFill>
              </a:rPr>
              <a:t>consequently</a:t>
            </a:r>
            <a:r>
              <a:rPr dirty="0"/>
              <a:t>- a result of something </a:t>
            </a:r>
          </a:p>
          <a:p>
            <a:pPr marL="132587" indent="-132587" defTabSz="530351">
              <a:spcBef>
                <a:spcPts val="500"/>
              </a:spcBef>
              <a:defRPr sz="1624"/>
            </a:pPr>
            <a:r>
              <a:rPr dirty="0">
                <a:solidFill>
                  <a:srgbClr val="00B0F0"/>
                </a:solidFill>
              </a:rPr>
              <a:t>looter</a:t>
            </a:r>
            <a:r>
              <a:rPr dirty="0"/>
              <a:t>-to rob of goods or valuables </a:t>
            </a:r>
          </a:p>
          <a:p>
            <a:pPr marL="132587" indent="-132587" defTabSz="530351">
              <a:spcBef>
                <a:spcPts val="500"/>
              </a:spcBef>
              <a:defRPr sz="1624"/>
            </a:pPr>
            <a:r>
              <a:rPr dirty="0">
                <a:solidFill>
                  <a:srgbClr val="00B0F0"/>
                </a:solidFill>
              </a:rPr>
              <a:t>authorities</a:t>
            </a:r>
            <a:r>
              <a:rPr dirty="0"/>
              <a:t>- people of power </a:t>
            </a:r>
          </a:p>
          <a:p>
            <a:pPr marL="132587" indent="-132587" defTabSz="530351">
              <a:spcBef>
                <a:spcPts val="500"/>
              </a:spcBef>
              <a:defRPr sz="1624"/>
            </a:pPr>
            <a:r>
              <a:rPr dirty="0">
                <a:solidFill>
                  <a:srgbClr val="00B0F0"/>
                </a:solidFill>
              </a:rPr>
              <a:t>prosperity</a:t>
            </a:r>
            <a:r>
              <a:rPr dirty="0"/>
              <a:t>- thriving condition, good fortune.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Link for Station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http://www.travelchannel.com/videos/the-story-of-boss-tweed-0217117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3458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68680">
              <a:defRPr sz="4180"/>
            </a:lvl1pPr>
          </a:lstStyle>
          <a:p>
            <a:r>
              <a:rPr dirty="0"/>
              <a:t>Political Cartoon Analysis </a:t>
            </a:r>
            <a:r>
              <a:rPr lang="en-US" dirty="0" smtClean="0"/>
              <a:t>–</a:t>
            </a:r>
            <a:r>
              <a:rPr dirty="0" smtClean="0"/>
              <a:t> Practice</a:t>
            </a:r>
            <a:r>
              <a:rPr lang="en-US" dirty="0" smtClean="0"/>
              <a:t> – what do you see, who do you see, what do you think it represents</a:t>
            </a:r>
            <a:endParaRPr dirty="0"/>
          </a:p>
        </p:txBody>
      </p:sp>
      <p:pic>
        <p:nvPicPr>
          <p:cNvPr id="1026" name="Picture 2" descr="Image result for political cartoons native americans show me your pap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58" y="1829870"/>
            <a:ext cx="7033083" cy="502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Political Cartoons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119" name="Shape 119"/>
          <p:cNvSpPr>
            <a:spLocks noGrp="1"/>
          </p:cNvSpPr>
          <p:nvPr>
            <p:ph type="subTitle" sz="quarter" idx="1"/>
          </p:nvPr>
        </p:nvSpPr>
        <p:spPr>
          <a:xfrm>
            <a:off x="1143000" y="3602037"/>
            <a:ext cx="6858000" cy="1655762"/>
          </a:xfrm>
          <a:prstGeom prst="rect">
            <a:avLst/>
          </a:prstGeom>
        </p:spPr>
        <p:txBody>
          <a:bodyPr/>
          <a:lstStyle/>
          <a:p>
            <a:endParaRPr dirty="0"/>
          </a:p>
          <a:p>
            <a:r>
              <a:rPr dirty="0"/>
              <a:t>Political Machines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t>Growth of Corruption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sz="half" idx="1"/>
          </p:nvPr>
        </p:nvSpPr>
        <p:spPr>
          <a:xfrm>
            <a:off x="628649" y="1825625"/>
            <a:ext cx="4577197" cy="4351338"/>
          </a:xfrm>
          <a:prstGeom prst="rect">
            <a:avLst/>
          </a:prstGeom>
        </p:spPr>
        <p:txBody>
          <a:bodyPr/>
          <a:lstStyle/>
          <a:p>
            <a:pPr marL="226313" indent="-226313" defTabSz="905255">
              <a:lnSpc>
                <a:spcPct val="81000"/>
              </a:lnSpc>
              <a:spcBef>
                <a:spcPts val="900"/>
              </a:spcBef>
              <a:defRPr sz="2772"/>
            </a:pPr>
            <a:r>
              <a:t>Cities grew as a result of industrialization</a:t>
            </a:r>
          </a:p>
          <a:p>
            <a:pPr marL="678941" lvl="1" indent="-226313" defTabSz="905255">
              <a:lnSpc>
                <a:spcPct val="81000"/>
              </a:lnSpc>
              <a:spcBef>
                <a:spcPts val="400"/>
              </a:spcBef>
              <a:defRPr sz="2376"/>
            </a:pPr>
            <a:r>
              <a:t>Political corruption took control &amp; became a problem</a:t>
            </a:r>
          </a:p>
          <a:p>
            <a:pPr marL="1131569" lvl="2" indent="-226313" defTabSz="905255">
              <a:lnSpc>
                <a:spcPct val="81000"/>
              </a:lnSpc>
              <a:spcBef>
                <a:spcPts val="400"/>
              </a:spcBef>
              <a:defRPr sz="1979"/>
            </a:pPr>
            <a:r>
              <a:t>Misused immigrants</a:t>
            </a:r>
          </a:p>
          <a:p>
            <a:pPr marL="1131569" lvl="2" indent="-226313" defTabSz="905255">
              <a:lnSpc>
                <a:spcPct val="81000"/>
              </a:lnSpc>
              <a:spcBef>
                <a:spcPts val="400"/>
              </a:spcBef>
              <a:defRPr sz="1979"/>
            </a:pPr>
            <a:r>
              <a:t>Bribery (graft)</a:t>
            </a:r>
          </a:p>
          <a:p>
            <a:pPr marL="1131569" lvl="2" indent="-226313" defTabSz="905255">
              <a:lnSpc>
                <a:spcPct val="81000"/>
              </a:lnSpc>
              <a:spcBef>
                <a:spcPts val="400"/>
              </a:spcBef>
              <a:defRPr sz="1979"/>
            </a:pPr>
            <a:r>
              <a:t>Stole money</a:t>
            </a:r>
          </a:p>
          <a:p>
            <a:pPr marL="1131569" lvl="2" indent="-226313" defTabSz="905255">
              <a:lnSpc>
                <a:spcPct val="81000"/>
              </a:lnSpc>
              <a:spcBef>
                <a:spcPts val="400"/>
              </a:spcBef>
              <a:defRPr sz="1979"/>
            </a:pPr>
            <a:r>
              <a:t>Voting fraud</a:t>
            </a:r>
          </a:p>
          <a:p>
            <a:pPr marL="1131569" lvl="2" indent="-226313" defTabSz="905255">
              <a:lnSpc>
                <a:spcPct val="81000"/>
              </a:lnSpc>
              <a:spcBef>
                <a:spcPts val="400"/>
              </a:spcBef>
              <a:defRPr sz="1979"/>
            </a:pPr>
            <a:r>
              <a:t>Helped certain ethnic groups (Irish)</a:t>
            </a:r>
          </a:p>
          <a:p>
            <a:pPr marL="678941" lvl="1" indent="-226313" defTabSz="905255">
              <a:lnSpc>
                <a:spcPct val="81000"/>
              </a:lnSpc>
              <a:spcBef>
                <a:spcPts val="400"/>
              </a:spcBef>
              <a:defRPr sz="2376"/>
            </a:pPr>
            <a:r>
              <a:t>Political machines tried to control politics in a city</a:t>
            </a:r>
          </a:p>
          <a:p>
            <a:pPr marL="1131569" lvl="2" indent="-226313" defTabSz="905255">
              <a:lnSpc>
                <a:spcPct val="81000"/>
              </a:lnSpc>
              <a:spcBef>
                <a:spcPts val="400"/>
              </a:spcBef>
              <a:defRPr sz="1979"/>
            </a:pPr>
            <a:r>
              <a:t>Multiple people involved</a:t>
            </a:r>
          </a:p>
        </p:txBody>
      </p:sp>
      <p:pic>
        <p:nvPicPr>
          <p:cNvPr id="126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86401" y="1268125"/>
            <a:ext cx="3028951" cy="151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94049" y="2960847"/>
            <a:ext cx="3028951" cy="1638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94049" y="4777707"/>
            <a:ext cx="3028950" cy="19901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t>Political Bosses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sz="half" idx="1"/>
          </p:nvPr>
        </p:nvSpPr>
        <p:spPr>
          <a:xfrm>
            <a:off x="628649" y="1825625"/>
            <a:ext cx="4922146" cy="4351338"/>
          </a:xfrm>
          <a:prstGeom prst="rect">
            <a:avLst/>
          </a:prstGeom>
        </p:spPr>
        <p:txBody>
          <a:bodyPr/>
          <a:lstStyle/>
          <a:p>
            <a:r>
              <a:t>Political Boss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t>Typically a mayor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t>Controlled things</a:t>
            </a:r>
          </a:p>
          <a:p>
            <a:pPr marL="1143000" lvl="2" indent="-228600">
              <a:spcBef>
                <a:spcPts val="500"/>
              </a:spcBef>
              <a:defRPr sz="2000"/>
            </a:pPr>
            <a:r>
              <a:t>Jobs, business licenses, housing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t>Influenced things</a:t>
            </a:r>
          </a:p>
          <a:p>
            <a:pPr marL="1143000" lvl="2" indent="-228600">
              <a:spcBef>
                <a:spcPts val="500"/>
              </a:spcBef>
              <a:defRPr sz="2000"/>
            </a:pPr>
            <a:r>
              <a:t>Courts, public projects, finances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t>Very corrupt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t>Provided favors in exchange for things</a:t>
            </a:r>
          </a:p>
          <a:p>
            <a:pPr marL="1143000" lvl="2" indent="-228600">
              <a:spcBef>
                <a:spcPts val="500"/>
              </a:spcBef>
              <a:defRPr sz="2000"/>
            </a:pPr>
            <a:r>
              <a:t>Votes, money, contracts</a:t>
            </a:r>
          </a:p>
        </p:txBody>
      </p:sp>
      <p:pic>
        <p:nvPicPr>
          <p:cNvPr id="132" name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68104" y="1690689"/>
            <a:ext cx="3085303" cy="4237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t>Boss Tweed</a:t>
            </a:r>
          </a:p>
        </p:txBody>
      </p:sp>
      <p:sp>
        <p:nvSpPr>
          <p:cNvPr id="135" name="Shape 135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5096741" cy="4351338"/>
          </a:xfrm>
          <a:prstGeom prst="rect">
            <a:avLst/>
          </a:prstGeom>
        </p:spPr>
        <p:txBody>
          <a:bodyPr/>
          <a:lstStyle/>
          <a:p>
            <a:r>
              <a:t>William M. Tweed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t>Aka Boss Tweed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t>Head of NYC political machine</a:t>
            </a:r>
          </a:p>
          <a:p>
            <a:pPr marL="1143000" lvl="2" indent="-228600">
              <a:spcBef>
                <a:spcPts val="500"/>
              </a:spcBef>
              <a:defRPr sz="2000"/>
            </a:pPr>
            <a:r>
              <a:t>Aka Tammany Hall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t>Scandal over rebuilding City Hall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t>Convicted of fraud and extortion</a:t>
            </a:r>
          </a:p>
        </p:txBody>
      </p:sp>
      <p:pic>
        <p:nvPicPr>
          <p:cNvPr id="136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98444" y="1822450"/>
            <a:ext cx="2716907" cy="3409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B0F0"/>
                </a:solidFill>
              </a:defRPr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Muckrakers</a:t>
            </a:r>
            <a:r>
              <a:rPr dirty="0"/>
              <a:t> </a:t>
            </a:r>
            <a:r>
              <a:rPr dirty="0">
                <a:solidFill>
                  <a:srgbClr val="FFFFFF"/>
                </a:solidFill>
              </a:rPr>
              <a:t>and Politics 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r>
              <a:rPr dirty="0"/>
              <a:t>Teachers, Authors, and Journalists </a:t>
            </a:r>
          </a:p>
          <a:p>
            <a:pPr>
              <a:defRPr>
                <a:solidFill>
                  <a:srgbClr val="00B0F0"/>
                </a:solidFill>
              </a:defRPr>
            </a:pP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Challenged political and economic corruption through their writing during the Progressive Era.</a:t>
            </a:r>
          </a:p>
          <a:p>
            <a:r>
              <a:rPr dirty="0"/>
              <a:t>Lincoln Steffens, Upton Sinclair, Ida Tarbell</a:t>
            </a:r>
          </a:p>
        </p:txBody>
      </p:sp>
      <p:pic>
        <p:nvPicPr>
          <p:cNvPr id="140" name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9816" y="4333204"/>
            <a:ext cx="3572432" cy="1895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85465" y="160337"/>
            <a:ext cx="1547620" cy="2226255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6323527" y="4301544"/>
            <a:ext cx="257577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00B050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Examining Political Cartoons and Documents - </a:t>
            </a:r>
            <a:r>
              <a:rPr dirty="0" smtClean="0"/>
              <a:t>Rotation </a:t>
            </a:r>
            <a:r>
              <a:rPr dirty="0"/>
              <a:t>Activity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219455" indent="-219455" defTabSz="877823">
              <a:spcBef>
                <a:spcPts val="900"/>
              </a:spcBef>
              <a:defRPr sz="2688"/>
            </a:pPr>
            <a:r>
              <a:rPr lang="en-US" dirty="0" smtClean="0"/>
              <a:t>Today, </a:t>
            </a:r>
            <a:r>
              <a:rPr lang="en-US" dirty="0" smtClean="0"/>
              <a:t>with partners</a:t>
            </a:r>
            <a:r>
              <a:rPr lang="en-US" dirty="0" smtClean="0"/>
              <a:t>, you will be looking at some political cartoons, documents and a video regarding Political Machines</a:t>
            </a:r>
          </a:p>
          <a:p>
            <a:pPr marL="219455" indent="-219455" defTabSz="877823">
              <a:spcBef>
                <a:spcPts val="900"/>
              </a:spcBef>
              <a:defRPr sz="2688"/>
            </a:pPr>
            <a:r>
              <a:rPr lang="en-US" dirty="0" smtClean="0"/>
              <a:t>There are 2 political cartoons and 2 Documents you will look at on your own. We will do the video together as a class (station 4)</a:t>
            </a:r>
          </a:p>
          <a:p>
            <a:pPr marL="219455" indent="-219455" defTabSz="877823">
              <a:spcBef>
                <a:spcPts val="900"/>
              </a:spcBef>
              <a:defRPr sz="2688"/>
            </a:pPr>
            <a:r>
              <a:rPr lang="en-US" dirty="0" smtClean="0"/>
              <a:t>At your own pace, grab the documents located in front of the room and fill out the graphic organizer</a:t>
            </a:r>
          </a:p>
          <a:p>
            <a:pPr marL="219455" indent="-219455" defTabSz="877823">
              <a:spcBef>
                <a:spcPts val="900"/>
              </a:spcBef>
              <a:defRPr sz="2688"/>
            </a:pPr>
            <a:r>
              <a:rPr lang="en-US" dirty="0" smtClean="0"/>
              <a:t>We will finish tomorrow and go over your answers as a class. </a:t>
            </a:r>
          </a:p>
          <a:p>
            <a:pPr marL="219455" indent="-219455" defTabSz="877823">
              <a:spcBef>
                <a:spcPts val="900"/>
              </a:spcBef>
              <a:defRPr sz="2688"/>
            </a:pPr>
            <a:endParaRPr lang="en-US" dirty="0"/>
          </a:p>
          <a:p>
            <a:pPr marL="219455" indent="-219455" defTabSz="877823">
              <a:spcBef>
                <a:spcPts val="900"/>
              </a:spcBef>
              <a:defRPr sz="2688"/>
            </a:pPr>
            <a:r>
              <a:rPr lang="en-US" dirty="0" smtClean="0"/>
              <a:t>Remember to be detailed in your answers and think beyond what is said in the docu</a:t>
            </a:r>
            <a:r>
              <a:rPr lang="en-US" dirty="0" smtClean="0"/>
              <a:t>ments and cartoons to answer some questions. For example, when it asks who was affected DO NOT just tell me “Americans.” 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t>Exit Ticket </a:t>
            </a:r>
          </a:p>
        </p:txBody>
      </p:sp>
      <p:sp>
        <p:nvSpPr>
          <p:cNvPr id="151" name="Shape 151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2pPr marL="685800" indent="-228600">
              <a:spcBef>
                <a:spcPts val="500"/>
              </a:spcBef>
              <a:defRPr sz="2400">
                <a:solidFill>
                  <a:srgbClr val="00B050"/>
                </a:solidFill>
              </a:defRPr>
            </a:lvl2pPr>
          </a:lstStyle>
          <a:p>
            <a:r>
              <a:t>On a separate sheet of paper respond to the following</a:t>
            </a:r>
          </a:p>
          <a:p>
            <a:pPr lvl="1"/>
            <a:r>
              <a:t>Describe the effects of political bosses/machines on cities and the people that lived there.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486</Words>
  <Application>Microsoft Office PowerPoint</Application>
  <PresentationFormat>On-screen Show (4:3)</PresentationFormat>
  <Paragraphs>61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Do Now</vt:lpstr>
      <vt:lpstr>Political Cartoon Analysis – Practice – what do you see, who do you see, what do you think it represents</vt:lpstr>
      <vt:lpstr>Political Cartoons </vt:lpstr>
      <vt:lpstr>Growth of Corruption</vt:lpstr>
      <vt:lpstr>Political Bosses</vt:lpstr>
      <vt:lpstr>Boss Tweed</vt:lpstr>
      <vt:lpstr>Muckrakers and Politics </vt:lpstr>
      <vt:lpstr>Examining Political Cartoons and Documents - Rotation Activity</vt:lpstr>
      <vt:lpstr>Exit Ticket </vt:lpstr>
      <vt:lpstr>Word Bank</vt:lpstr>
      <vt:lpstr>Video Link for Station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Now</dc:title>
  <dc:creator>Trina Plummer</dc:creator>
  <cp:lastModifiedBy>Daniela Reyes</cp:lastModifiedBy>
  <cp:revision>16</cp:revision>
  <dcterms:modified xsi:type="dcterms:W3CDTF">2018-11-07T16:54:17Z</dcterms:modified>
</cp:coreProperties>
</file>