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59" r:id="rId5"/>
    <p:sldId id="260" r:id="rId6"/>
    <p:sldId id="261" r:id="rId7"/>
    <p:sldId id="258" r:id="rId8"/>
    <p:sldId id="263" r:id="rId9"/>
    <p:sldId id="269" r:id="rId10"/>
    <p:sldId id="266" r:id="rId11"/>
    <p:sldId id="267" r:id="rId12"/>
    <p:sldId id="268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2772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ctrTitle"/>
          </p:nvPr>
        </p:nvSpPr>
        <p:spPr>
          <a:xfrm>
            <a:off x="1104900" y="-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Do Now 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ubTitle" idx="1"/>
          </p:nvPr>
        </p:nvSpPr>
        <p:spPr>
          <a:xfrm>
            <a:off x="971550" y="1676400"/>
            <a:ext cx="11201400" cy="812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/>
              <a:t>What do you see in the photo? What do you think it represents?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66" y="2489200"/>
            <a:ext cx="11047884" cy="67907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42900" y="8402736"/>
            <a:ext cx="13347700" cy="196046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dirty="0" smtClean="0"/>
              <a:t>How is the artist portraying Rockefeller? The </a:t>
            </a:r>
            <a:r>
              <a:rPr lang="en-US" dirty="0" smtClean="0"/>
              <a:t>gov’t? Explain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225068"/>
            <a:ext cx="11892120" cy="7636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350" y="14480"/>
            <a:ext cx="982345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 Trust Giants Point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of View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“Wha</a:t>
            </a:r>
            <a:r>
              <a:rPr lang="en-US" dirty="0" smtClean="0"/>
              <a:t>t a funny little government”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 rot="19731043">
            <a:off x="85725" y="423684"/>
            <a:ext cx="207645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 Now</a:t>
            </a:r>
            <a:endParaRPr kumimoji="0" lang="en-US" sz="3600" b="1" i="0" u="sng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5929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055" y="432608"/>
            <a:ext cx="7477645" cy="9454342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u="sng" dirty="0" smtClean="0"/>
              <a:t>You will be writing a letter as either: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A worker, Robber Barron, or a </a:t>
            </a:r>
            <a:r>
              <a:rPr lang="en-US" sz="2800" dirty="0" smtClean="0"/>
              <a:t>politician in the 1870’s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You are writing to your local newspaper to have your opinion </a:t>
            </a:r>
            <a:r>
              <a:rPr lang="en-US" sz="2800" dirty="0" smtClean="0"/>
              <a:t>heard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Should be </a:t>
            </a:r>
            <a:r>
              <a:rPr lang="en-US" sz="2800" b="1" i="1" dirty="0" smtClean="0">
                <a:solidFill>
                  <a:srgbClr val="FFFF00"/>
                </a:solidFill>
              </a:rPr>
              <a:t>at least </a:t>
            </a:r>
            <a:r>
              <a:rPr lang="en-US" sz="2800" dirty="0" smtClean="0">
                <a:solidFill>
                  <a:srgbClr val="FFFF00"/>
                </a:solidFill>
              </a:rPr>
              <a:t>one page long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u="sng" dirty="0" smtClean="0"/>
              <a:t>Your letter to the newspaper should contain: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Your daily life experiences in America </a:t>
            </a:r>
          </a:p>
          <a:p>
            <a:pPr lvl="3">
              <a:spcBef>
                <a:spcPts val="0"/>
              </a:spcBef>
            </a:pPr>
            <a:r>
              <a:rPr lang="en-US" sz="2800" dirty="0" smtClean="0"/>
              <a:t>How does big business affect your life, liberty, pursuit of happiness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How you feel about monopolies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How monopolies are either helping/hurting America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Your arguments as to why monopolies/trusts should be legal or not 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Prices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Competition 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“Survival of the fittest “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Explanation of why your opinion matters </a:t>
            </a:r>
          </a:p>
          <a:p>
            <a:pPr lvl="2">
              <a:spcBef>
                <a:spcPts val="0"/>
              </a:spcBef>
            </a:pPr>
            <a:endParaRPr lang="en-US" sz="2400" dirty="0" smtClean="0"/>
          </a:p>
          <a:p>
            <a:pPr lvl="2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261350" y="1428750"/>
            <a:ext cx="4743450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850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spcBef>
                <a:spcPts val="0"/>
              </a:spcBef>
              <a:buFontTx/>
              <a:buNone/>
            </a:pPr>
            <a:r>
              <a:rPr lang="en-US" b="1" u="sng" dirty="0" smtClean="0">
                <a:solidFill>
                  <a:srgbClr val="99FFCC"/>
                </a:solidFill>
              </a:rPr>
              <a:t>Switch papers with your partner: </a:t>
            </a:r>
          </a:p>
          <a:p>
            <a:pPr hangingPunct="1">
              <a:spcBef>
                <a:spcPts val="0"/>
              </a:spcBef>
            </a:pPr>
            <a:r>
              <a:rPr lang="en-US" dirty="0" smtClean="0">
                <a:solidFill>
                  <a:srgbClr val="99FFCC"/>
                </a:solidFill>
              </a:rPr>
              <a:t>Read their letter to the newspaper </a:t>
            </a:r>
          </a:p>
          <a:p>
            <a:pPr hangingPunct="1">
              <a:spcBef>
                <a:spcPts val="0"/>
              </a:spcBef>
            </a:pPr>
            <a:r>
              <a:rPr lang="en-US" dirty="0" smtClean="0">
                <a:solidFill>
                  <a:srgbClr val="99FFCC"/>
                </a:solidFill>
              </a:rPr>
              <a:t>Consider their perspective </a:t>
            </a:r>
          </a:p>
          <a:p>
            <a:pPr hangingPunct="1">
              <a:spcBef>
                <a:spcPts val="0"/>
              </a:spcBef>
            </a:pPr>
            <a:r>
              <a:rPr lang="en-US" dirty="0" smtClean="0">
                <a:solidFill>
                  <a:srgbClr val="99FFCC"/>
                </a:solidFill>
              </a:rPr>
              <a:t>Write a response to them from your assigned perspective, include: </a:t>
            </a:r>
          </a:p>
          <a:p>
            <a:pPr lvl="1" hangingPunct="1">
              <a:spcBef>
                <a:spcPts val="0"/>
              </a:spcBef>
            </a:pPr>
            <a:r>
              <a:rPr lang="en-US" dirty="0" smtClean="0">
                <a:solidFill>
                  <a:srgbClr val="99FFCC"/>
                </a:solidFill>
              </a:rPr>
              <a:t>Questions you have for them </a:t>
            </a:r>
          </a:p>
          <a:p>
            <a:pPr lvl="1" hangingPunct="1">
              <a:spcBef>
                <a:spcPts val="0"/>
              </a:spcBef>
            </a:pPr>
            <a:r>
              <a:rPr lang="en-US" dirty="0" smtClean="0">
                <a:solidFill>
                  <a:srgbClr val="99FFCC"/>
                </a:solidFill>
              </a:rPr>
              <a:t>Do you agree or disagree with them? On what issues? </a:t>
            </a:r>
          </a:p>
          <a:p>
            <a:pPr hangingPunct="1">
              <a:spcBef>
                <a:spcPts val="0"/>
              </a:spcBef>
            </a:pPr>
            <a:endParaRPr lang="en-US" dirty="0" smtClean="0">
              <a:solidFill>
                <a:srgbClr val="99FFCC"/>
              </a:solidFill>
            </a:endParaRPr>
          </a:p>
          <a:p>
            <a:pPr lvl="2" hangingPunct="1">
              <a:spcBef>
                <a:spcPts val="0"/>
              </a:spcBef>
            </a:pPr>
            <a:endParaRPr lang="en-US" dirty="0" smtClean="0">
              <a:solidFill>
                <a:srgbClr val="99FFCC"/>
              </a:solidFill>
            </a:endParaRPr>
          </a:p>
          <a:p>
            <a:pPr lvl="2" hangingPunct="1">
              <a:spcBef>
                <a:spcPts val="0"/>
              </a:spcBef>
            </a:pPr>
            <a:endParaRPr lang="en-US" dirty="0" smtClean="0">
              <a:solidFill>
                <a:srgbClr val="99FFCC"/>
              </a:solidFill>
            </a:endParaRPr>
          </a:p>
          <a:p>
            <a:pPr lvl="1" hangingPunct="1">
              <a:spcBef>
                <a:spcPts val="0"/>
              </a:spcBef>
            </a:pPr>
            <a:endParaRPr lang="en-US" dirty="0" smtClean="0">
              <a:solidFill>
                <a:srgbClr val="99FFCC"/>
              </a:solidFill>
            </a:endParaRPr>
          </a:p>
          <a:p>
            <a:pPr lvl="1" hangingPunct="1">
              <a:spcBef>
                <a:spcPts val="0"/>
              </a:spcBef>
            </a:pPr>
            <a:endParaRPr lang="en-US" dirty="0" smtClean="0">
              <a:solidFill>
                <a:srgbClr val="99FFCC"/>
              </a:solidFill>
            </a:endParaRPr>
          </a:p>
          <a:p>
            <a:pPr lvl="1" hangingPunct="1">
              <a:spcBef>
                <a:spcPts val="0"/>
              </a:spcBef>
            </a:pPr>
            <a:endParaRPr lang="en-US" dirty="0">
              <a:solidFill>
                <a:srgbClr val="99FF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886700" y="432608"/>
            <a:ext cx="0" cy="9149542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25968" y="-92102"/>
            <a:ext cx="2331418" cy="657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Step 1: </a:t>
            </a:r>
            <a:endParaRPr kumimoji="0" lang="en-US" sz="3600" b="1" i="0" u="sng" strike="noStrike" cap="none" spc="0" normalizeH="0" baseline="0" dirty="0">
              <a:ln>
                <a:noFill/>
              </a:ln>
              <a:solidFill>
                <a:srgbClr val="FFCC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4300" y="509033"/>
            <a:ext cx="2331418" cy="657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Step 2: </a:t>
            </a:r>
            <a:endParaRPr kumimoji="0" lang="en-US" sz="3600" b="1" i="0" u="sng" strike="noStrike" cap="none" spc="0" normalizeH="0" baseline="0" dirty="0">
              <a:ln>
                <a:noFill/>
              </a:ln>
              <a:solidFill>
                <a:srgbClr val="FFCC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5816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505" y="299258"/>
            <a:ext cx="12269586" cy="9277004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 smtClean="0"/>
              <a:t>Switch papers with your partner: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Read their letter to the newspaper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Consider their perspective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Write a response to them from your assigned perspective, include: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Questions you have for them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Do you agree or disagree with them? On what issues?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86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Big Business in the United States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monopoly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52500" y="1828800"/>
            <a:ext cx="11099800" cy="37719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defRPr sz="2800">
                <a:solidFill>
                  <a:srgbClr val="2A39FF"/>
                </a:solidFill>
              </a:defRPr>
            </a:pP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company or corporation that takes complete control of the entire supply of goods/ services in a certain market</a:t>
            </a:r>
          </a:p>
          <a:p>
            <a:pPr lvl="1">
              <a:spcBef>
                <a:spcPts val="0"/>
              </a:spcBef>
              <a:defRPr sz="2800">
                <a:solidFill>
                  <a:srgbClr val="2A39FF"/>
                </a:solidFill>
              </a:defRPr>
            </a:pP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Trust – a few individuals monopolize an industry and split the profit</a:t>
            </a:r>
          </a:p>
          <a:p>
            <a:pPr lvl="1">
              <a:spcBef>
                <a:spcPts val="0"/>
              </a:spcBef>
              <a:defRPr sz="2800">
                <a:solidFill>
                  <a:srgbClr val="2A39FF"/>
                </a:solidFill>
              </a:defRPr>
            </a:pPr>
            <a:r>
              <a:rPr lang="en-US" sz="4000" dirty="0" smtClean="0">
                <a:solidFill>
                  <a:schemeClr val="tx1"/>
                </a:solidFill>
              </a:rPr>
              <a:t>Vertical integration – own all levels of production </a:t>
            </a:r>
          </a:p>
          <a:p>
            <a:pPr lvl="1">
              <a:spcBef>
                <a:spcPts val="0"/>
              </a:spcBef>
              <a:defRPr sz="2800">
                <a:solidFill>
                  <a:srgbClr val="2A39FF"/>
                </a:solidFill>
              </a:defRPr>
            </a:pPr>
            <a:r>
              <a:rPr lang="en-US" sz="4000" dirty="0" smtClean="0">
                <a:solidFill>
                  <a:schemeClr val="tx1"/>
                </a:solidFill>
              </a:rPr>
              <a:t>Horizontal integration – own all of competing companies in a single industry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555315"/>
            <a:ext cx="8610600" cy="41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46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1308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What caused m</a:t>
            </a:r>
            <a:r>
              <a:rPr dirty="0" smtClean="0">
                <a:solidFill>
                  <a:srgbClr val="FFFF00"/>
                </a:solidFill>
              </a:rPr>
              <a:t>onopolies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r>
              <a:rPr dirty="0" smtClean="0">
                <a:solidFill>
                  <a:srgbClr val="FFFF00"/>
                </a:solidFill>
              </a:rPr>
              <a:t>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body" sz="half" idx="1"/>
          </p:nvPr>
        </p:nvSpPr>
        <p:spPr>
          <a:xfrm>
            <a:off x="103931" y="1983134"/>
            <a:ext cx="6537475" cy="75145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6719" indent="-435609" defTabSz="572516">
              <a:spcBef>
                <a:spcPts val="0"/>
              </a:spcBef>
              <a:defRPr sz="3234">
                <a:solidFill>
                  <a:srgbClr val="FFEE01"/>
                </a:solidFill>
              </a:defRPr>
            </a:pPr>
            <a:r>
              <a:rPr sz="4000" dirty="0" smtClean="0">
                <a:solidFill>
                  <a:srgbClr val="FFFF00"/>
                </a:solidFill>
              </a:rPr>
              <a:t>Rich business men </a:t>
            </a:r>
            <a:r>
              <a:rPr lang="en-US" sz="4000" dirty="0" smtClean="0">
                <a:solidFill>
                  <a:srgbClr val="FFFF00"/>
                </a:solidFill>
              </a:rPr>
              <a:t>e</a:t>
            </a:r>
            <a:r>
              <a:rPr sz="4000" dirty="0" smtClean="0">
                <a:solidFill>
                  <a:srgbClr val="FFFF00"/>
                </a:solidFill>
              </a:rPr>
              <a:t>xploit </a:t>
            </a:r>
            <a:r>
              <a:rPr lang="en-US" sz="4000" dirty="0" smtClean="0">
                <a:solidFill>
                  <a:srgbClr val="FFFF00"/>
                </a:solidFill>
              </a:rPr>
              <a:t>weak economy after the Civil War/lack of gov’t regulation</a:t>
            </a:r>
          </a:p>
          <a:p>
            <a:pPr marL="871219" lvl="1" indent="-435609" defTabSz="572516">
              <a:spcBef>
                <a:spcPts val="0"/>
              </a:spcBef>
              <a:defRPr sz="3234">
                <a:solidFill>
                  <a:srgbClr val="FFEE01"/>
                </a:solidFill>
              </a:defRPr>
            </a:pPr>
            <a:r>
              <a:rPr lang="en-US" sz="4000" dirty="0" smtClean="0">
                <a:solidFill>
                  <a:srgbClr val="FFFF00"/>
                </a:solidFill>
              </a:rPr>
              <a:t>Ex: no minimum wage or other labor laws </a:t>
            </a:r>
          </a:p>
          <a:p>
            <a:pPr marL="426719" indent="-435609" defTabSz="572516">
              <a:spcBef>
                <a:spcPts val="0"/>
              </a:spcBef>
              <a:defRPr sz="3234">
                <a:solidFill>
                  <a:srgbClr val="FFEE01"/>
                </a:solidFill>
              </a:defRPr>
            </a:pPr>
            <a:r>
              <a:rPr lang="en-US" sz="4000" dirty="0" smtClean="0">
                <a:solidFill>
                  <a:srgbClr val="FFFF00"/>
                </a:solidFill>
              </a:rPr>
              <a:t>B/c US industrializes so fast</a:t>
            </a:r>
          </a:p>
          <a:p>
            <a:pPr marL="871219" lvl="1" indent="-435609" defTabSz="572516">
              <a:spcBef>
                <a:spcPts val="0"/>
              </a:spcBef>
              <a:defRPr sz="3234">
                <a:solidFill>
                  <a:srgbClr val="FFEE01"/>
                </a:solidFill>
              </a:defRPr>
            </a:pPr>
            <a:r>
              <a:rPr lang="en-US" sz="4000" dirty="0" smtClean="0">
                <a:solidFill>
                  <a:srgbClr val="FFFF00"/>
                </a:solidFill>
              </a:rPr>
              <a:t> easier to let one business take over a market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433" y="2983532"/>
            <a:ext cx="4826967" cy="48269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Who created monopolies?</a:t>
            </a:r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body" sz="half" idx="1"/>
          </p:nvPr>
        </p:nvSpPr>
        <p:spPr>
          <a:xfrm>
            <a:off x="438150" y="2204591"/>
            <a:ext cx="7720507" cy="66463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1155" indent="-351155" defTabSz="461518">
              <a:spcBef>
                <a:spcPts val="0"/>
              </a:spcBef>
              <a:defRPr sz="2528">
                <a:solidFill>
                  <a:srgbClr val="FFEA00"/>
                </a:solidFill>
              </a:defRPr>
            </a:pPr>
            <a:r>
              <a:rPr sz="3000" dirty="0">
                <a:solidFill>
                  <a:srgbClr val="FFFF00"/>
                </a:solidFill>
              </a:rPr>
              <a:t>“Robber </a:t>
            </a:r>
            <a:r>
              <a:rPr sz="3000" dirty="0" smtClean="0">
                <a:solidFill>
                  <a:srgbClr val="FFFF00"/>
                </a:solidFill>
              </a:rPr>
              <a:t>Baron</a:t>
            </a:r>
            <a:r>
              <a:rPr sz="3000" dirty="0">
                <a:solidFill>
                  <a:srgbClr val="FFFF00"/>
                </a:solidFill>
              </a:rPr>
              <a:t>”- </a:t>
            </a:r>
            <a:r>
              <a:rPr sz="3000" dirty="0" smtClean="0">
                <a:solidFill>
                  <a:srgbClr val="FFFF00"/>
                </a:solidFill>
              </a:rPr>
              <a:t>Big </a:t>
            </a:r>
            <a:r>
              <a:rPr sz="3000" dirty="0">
                <a:solidFill>
                  <a:srgbClr val="FFFF00"/>
                </a:solidFill>
              </a:rPr>
              <a:t>Businessmen during </a:t>
            </a:r>
            <a:r>
              <a:rPr sz="3000" dirty="0" smtClean="0">
                <a:solidFill>
                  <a:srgbClr val="FFFF00"/>
                </a:solidFill>
              </a:rPr>
              <a:t>Industrial </a:t>
            </a:r>
            <a:r>
              <a:rPr sz="3000" dirty="0">
                <a:solidFill>
                  <a:srgbClr val="FFFF00"/>
                </a:solidFill>
              </a:rPr>
              <a:t>Revolution who used shady techniques to </a:t>
            </a:r>
            <a:r>
              <a:rPr sz="3000" dirty="0" smtClean="0">
                <a:solidFill>
                  <a:srgbClr val="FFFF00"/>
                </a:solidFill>
              </a:rPr>
              <a:t>expand</a:t>
            </a:r>
            <a:endParaRPr sz="3000" dirty="0">
              <a:solidFill>
                <a:srgbClr val="FFFF00"/>
              </a:solidFill>
            </a:endParaRPr>
          </a:p>
          <a:p>
            <a:pPr marL="702310" lvl="1" indent="-351155" defTabSz="461518">
              <a:spcBef>
                <a:spcPts val="0"/>
              </a:spcBef>
              <a:defRPr sz="2528">
                <a:solidFill>
                  <a:srgbClr val="FFEA00"/>
                </a:solidFill>
              </a:defRPr>
            </a:pPr>
            <a:r>
              <a:rPr sz="3000" dirty="0" smtClean="0">
                <a:solidFill>
                  <a:srgbClr val="FFFF00"/>
                </a:solidFill>
              </a:rPr>
              <a:t>Businessmen tak</a:t>
            </a:r>
            <a:r>
              <a:rPr lang="en-US" sz="3000" dirty="0" smtClean="0">
                <a:solidFill>
                  <a:srgbClr val="FFFF00"/>
                </a:solidFill>
              </a:rPr>
              <a:t>e</a:t>
            </a:r>
            <a:r>
              <a:rPr sz="3000" dirty="0" smtClean="0">
                <a:solidFill>
                  <a:srgbClr val="FFFF00"/>
                </a:solidFill>
              </a:rPr>
              <a:t> </a:t>
            </a:r>
            <a:r>
              <a:rPr sz="3000" dirty="0">
                <a:solidFill>
                  <a:srgbClr val="FFFF00"/>
                </a:solidFill>
              </a:rPr>
              <a:t>advantage of the </a:t>
            </a:r>
            <a:r>
              <a:rPr sz="3000" dirty="0" smtClean="0">
                <a:solidFill>
                  <a:srgbClr val="FFFF00"/>
                </a:solidFill>
              </a:rPr>
              <a:t>market</a:t>
            </a:r>
            <a:r>
              <a:rPr lang="en-US" sz="3000" dirty="0" smtClean="0">
                <a:solidFill>
                  <a:srgbClr val="FFFF00"/>
                </a:solidFill>
              </a:rPr>
              <a:t>/ </a:t>
            </a:r>
            <a:r>
              <a:rPr sz="3000" dirty="0" smtClean="0">
                <a:solidFill>
                  <a:srgbClr val="FFFF00"/>
                </a:solidFill>
              </a:rPr>
              <a:t>creat</a:t>
            </a:r>
            <a:r>
              <a:rPr lang="en-US" sz="3000" dirty="0" smtClean="0">
                <a:solidFill>
                  <a:srgbClr val="FFFF00"/>
                </a:solidFill>
              </a:rPr>
              <a:t>e</a:t>
            </a:r>
            <a:r>
              <a:rPr sz="3000" dirty="0" smtClean="0">
                <a:solidFill>
                  <a:srgbClr val="FFFF00"/>
                </a:solidFill>
              </a:rPr>
              <a:t> monopolies</a:t>
            </a:r>
            <a:endParaRPr sz="3000" dirty="0">
              <a:solidFill>
                <a:srgbClr val="FFFF00"/>
              </a:solidFill>
            </a:endParaRPr>
          </a:p>
          <a:p>
            <a:pPr marL="351155" indent="-351155" defTabSz="461518">
              <a:spcBef>
                <a:spcPts val="0"/>
              </a:spcBef>
              <a:defRPr sz="2528"/>
            </a:pPr>
            <a:r>
              <a:rPr sz="3000" dirty="0"/>
              <a:t>These wealthy businessmen exploited industries including oil, railroads, steel and banks.</a:t>
            </a:r>
          </a:p>
          <a:p>
            <a:pPr marL="295709" indent="-295709" defTabSz="461518">
              <a:spcBef>
                <a:spcPts val="0"/>
              </a:spcBef>
              <a:defRPr sz="3002"/>
            </a:pPr>
            <a:r>
              <a:rPr sz="3000" dirty="0">
                <a:solidFill>
                  <a:srgbClr val="FFF500"/>
                </a:solidFill>
              </a:rPr>
              <a:t>Produced low quality products and charged high </a:t>
            </a:r>
            <a:r>
              <a:rPr sz="3000" dirty="0" smtClean="0">
                <a:solidFill>
                  <a:srgbClr val="FFF500"/>
                </a:solidFill>
              </a:rPr>
              <a:t>prices</a:t>
            </a:r>
            <a:endParaRPr sz="3000" dirty="0"/>
          </a:p>
          <a:p>
            <a:pPr marL="351155" indent="-351155" defTabSz="461518">
              <a:spcBef>
                <a:spcPts val="0"/>
              </a:spcBef>
              <a:defRPr sz="3002"/>
            </a:pPr>
            <a:r>
              <a:rPr sz="3000" dirty="0"/>
              <a:t>Used questionable practices in business to acquire their </a:t>
            </a:r>
            <a:r>
              <a:rPr sz="3000" dirty="0" smtClean="0"/>
              <a:t>wealth</a:t>
            </a:r>
            <a:endParaRPr sz="3000" dirty="0"/>
          </a:p>
        </p:txBody>
      </p:sp>
      <p:pic>
        <p:nvPicPr>
          <p:cNvPr id="13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014" y="2142330"/>
            <a:ext cx="4929786" cy="3489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604" y="5930494"/>
            <a:ext cx="4206605" cy="349331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Big 4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518765" y="1968500"/>
            <a:ext cx="6783933" cy="73691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u="sng" dirty="0" smtClean="0"/>
              <a:t>John D. Rockefeller- </a:t>
            </a:r>
            <a:r>
              <a:rPr lang="en-US" sz="2400" dirty="0" smtClean="0"/>
              <a:t>Standard </a:t>
            </a:r>
            <a:r>
              <a:rPr sz="2400" dirty="0" smtClean="0"/>
              <a:t>Oil</a:t>
            </a:r>
          </a:p>
          <a:p>
            <a:pPr marL="533400" lvl="2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</a:t>
            </a:r>
            <a:r>
              <a:rPr sz="2400" dirty="0" smtClean="0">
                <a:solidFill>
                  <a:schemeClr val="tx1"/>
                </a:solidFill>
              </a:rPr>
              <a:t>orced companies to merge with his</a:t>
            </a:r>
            <a:r>
              <a:rPr lang="en-US" sz="2400" dirty="0" smtClean="0">
                <a:solidFill>
                  <a:schemeClr val="tx1"/>
                </a:solidFill>
              </a:rPr>
              <a:t> company</a:t>
            </a:r>
            <a:endParaRPr lang="en-US" sz="2400" dirty="0">
              <a:solidFill>
                <a:schemeClr val="tx1"/>
              </a:solidFill>
            </a:endParaRPr>
          </a:p>
          <a:p>
            <a:pPr marL="533400" lvl="2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dirty="0" smtClean="0">
                <a:solidFill>
                  <a:schemeClr val="tx1"/>
                </a:solidFill>
              </a:rPr>
              <a:t>Modeled the “trust” in business</a:t>
            </a:r>
          </a:p>
          <a:p>
            <a:pPr marL="177800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u="sng" dirty="0" smtClean="0"/>
              <a:t>Andrew Carnegie</a:t>
            </a:r>
            <a:r>
              <a:rPr lang="en-US" sz="2400" u="sng" dirty="0" smtClean="0"/>
              <a:t> </a:t>
            </a:r>
            <a:r>
              <a:rPr sz="2400" dirty="0" smtClean="0"/>
              <a:t>- Steel. Pittsburgh, </a:t>
            </a:r>
            <a:r>
              <a:rPr sz="2400" dirty="0" smtClean="0">
                <a:solidFill>
                  <a:schemeClr val="tx1"/>
                </a:solidFill>
              </a:rPr>
              <a:t>the capital of the steel industr</a:t>
            </a:r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sz="2400" dirty="0" smtClean="0">
              <a:solidFill>
                <a:schemeClr val="tx1"/>
              </a:solidFill>
            </a:endParaRPr>
          </a:p>
          <a:p>
            <a:pPr marL="533400" lvl="2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dirty="0" smtClean="0">
                <a:solidFill>
                  <a:schemeClr val="tx1"/>
                </a:solidFill>
              </a:rPr>
              <a:t> Steel needed for railroads and development of growing cities</a:t>
            </a:r>
          </a:p>
          <a:p>
            <a:pPr marL="533400" lvl="2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dirty="0" smtClean="0">
                <a:solidFill>
                  <a:schemeClr val="tx1"/>
                </a:solidFill>
              </a:rPr>
              <a:t>Nation Expanding</a:t>
            </a:r>
          </a:p>
          <a:p>
            <a:pPr marL="177800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u="sng" dirty="0" smtClean="0"/>
              <a:t>Cornelius Vanderbilt</a:t>
            </a:r>
            <a:r>
              <a:rPr lang="en-US" sz="2400" dirty="0" smtClean="0"/>
              <a:t> </a:t>
            </a:r>
            <a:r>
              <a:rPr sz="2400" dirty="0" smtClean="0"/>
              <a:t>- </a:t>
            </a:r>
            <a:r>
              <a:rPr lang="en-US" sz="2400" dirty="0" smtClean="0"/>
              <a:t> </a:t>
            </a:r>
            <a:r>
              <a:rPr sz="2400" dirty="0" smtClean="0"/>
              <a:t>Railroads</a:t>
            </a:r>
          </a:p>
          <a:p>
            <a:pPr marL="355600" lvl="1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dirty="0" smtClean="0">
                <a:solidFill>
                  <a:schemeClr val="tx1"/>
                </a:solidFill>
              </a:rPr>
              <a:t>Transcontinental Railroad</a:t>
            </a:r>
          </a:p>
          <a:p>
            <a:pPr marL="355600" lvl="1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dirty="0" smtClean="0">
                <a:solidFill>
                  <a:schemeClr val="tx1"/>
                </a:solidFill>
              </a:rPr>
              <a:t>Faster travel, ability to ship goods to all over the United States</a:t>
            </a:r>
          </a:p>
          <a:p>
            <a:pPr marL="177800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u="sng" dirty="0" smtClean="0"/>
              <a:t>J.P Morgan</a:t>
            </a:r>
            <a:r>
              <a:rPr lang="en-US" sz="2400" dirty="0" smtClean="0"/>
              <a:t> </a:t>
            </a:r>
            <a:r>
              <a:rPr sz="2400" dirty="0" smtClean="0"/>
              <a:t>-</a:t>
            </a:r>
            <a:r>
              <a:rPr lang="en-US" sz="2400" dirty="0" smtClean="0"/>
              <a:t> </a:t>
            </a:r>
            <a:r>
              <a:rPr sz="2400" dirty="0" smtClean="0"/>
              <a:t>Banks </a:t>
            </a:r>
          </a:p>
          <a:p>
            <a:pPr marL="355600" lvl="1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dirty="0" smtClean="0">
                <a:solidFill>
                  <a:schemeClr val="tx1"/>
                </a:solidFill>
              </a:rPr>
              <a:t>They still exist today</a:t>
            </a:r>
          </a:p>
          <a:p>
            <a:pPr marL="355600" lvl="1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dirty="0" smtClean="0">
                <a:solidFill>
                  <a:schemeClr val="tx1"/>
                </a:solidFill>
              </a:rPr>
              <a:t>Gave loans and asset assessor for railroads.</a:t>
            </a:r>
          </a:p>
          <a:p>
            <a:pPr marL="355600" lvl="1" indent="-177800" defTabSz="233679">
              <a:spcBef>
                <a:spcPts val="0"/>
              </a:spcBef>
              <a:defRPr sz="1680">
                <a:solidFill>
                  <a:srgbClr val="FFF900"/>
                </a:solidFill>
              </a:defRPr>
            </a:pPr>
            <a:r>
              <a:rPr sz="2400" dirty="0" smtClean="0">
                <a:solidFill>
                  <a:schemeClr val="tx1"/>
                </a:solidFill>
              </a:rPr>
              <a:t>Insider Trading</a:t>
            </a:r>
          </a:p>
          <a:p>
            <a:pPr marL="355600" lvl="1" indent="-177800" defTabSz="233679">
              <a:spcBef>
                <a:spcPts val="1600"/>
              </a:spcBef>
              <a:defRPr sz="1520"/>
            </a:pPr>
            <a:endParaRPr dirty="0"/>
          </a:p>
          <a:p>
            <a:pPr marL="355600" lvl="1" indent="-177800" defTabSz="233679">
              <a:spcBef>
                <a:spcPts val="1600"/>
              </a:spcBef>
              <a:defRPr sz="1520"/>
            </a:pPr>
            <a:endParaRPr dirty="0"/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8099" y="1968500"/>
            <a:ext cx="2177398" cy="2612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34940" y="3492500"/>
            <a:ext cx="1898020" cy="2511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2698" y="6167412"/>
            <a:ext cx="2888200" cy="173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6850" y="7194550"/>
            <a:ext cx="2545080" cy="212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sz="6000" dirty="0"/>
              <a:t>Problems with </a:t>
            </a:r>
            <a:r>
              <a:rPr sz="6000" dirty="0" smtClean="0"/>
              <a:t>Monopolies</a:t>
            </a:r>
            <a:endParaRPr sz="6000" dirty="0"/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192137" y="2260600"/>
            <a:ext cx="6868518" cy="71696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 sz="2800">
                <a:solidFill>
                  <a:srgbClr val="FFE800"/>
                </a:solidFill>
              </a:defRPr>
            </a:pPr>
            <a:r>
              <a:rPr sz="3600" dirty="0" smtClean="0">
                <a:solidFill>
                  <a:srgbClr val="FFFF00"/>
                </a:solidFill>
              </a:rPr>
              <a:t>Very few gov</a:t>
            </a:r>
            <a:r>
              <a:rPr lang="en-US" sz="3600" dirty="0" smtClean="0">
                <a:solidFill>
                  <a:srgbClr val="FFFF00"/>
                </a:solidFill>
              </a:rPr>
              <a:t>'</a:t>
            </a:r>
            <a:r>
              <a:rPr sz="3600" dirty="0" smtClean="0">
                <a:solidFill>
                  <a:srgbClr val="FFFF00"/>
                </a:solidFill>
              </a:rPr>
              <a:t>t regulations</a:t>
            </a:r>
            <a:r>
              <a:rPr lang="en-US" sz="3600" dirty="0" smtClean="0">
                <a:solidFill>
                  <a:srgbClr val="FFFF00"/>
                </a:solidFill>
              </a:rPr>
              <a:t> = </a:t>
            </a:r>
          </a:p>
          <a:p>
            <a:pPr lvl="1">
              <a:spcBef>
                <a:spcPts val="0"/>
              </a:spcBef>
              <a:defRPr sz="2800">
                <a:solidFill>
                  <a:srgbClr val="FFE800"/>
                </a:solidFill>
              </a:defRPr>
            </a:pPr>
            <a:r>
              <a:rPr lang="en-US" sz="3600" dirty="0">
                <a:solidFill>
                  <a:srgbClr val="FFFF00"/>
                </a:solidFill>
              </a:rPr>
              <a:t>M</a:t>
            </a:r>
            <a:r>
              <a:rPr lang="en-US" sz="3600" dirty="0" smtClean="0">
                <a:solidFill>
                  <a:srgbClr val="FFFF00"/>
                </a:solidFill>
              </a:rPr>
              <a:t>onopolies grow</a:t>
            </a:r>
          </a:p>
          <a:p>
            <a:pPr lvl="1">
              <a:spcBef>
                <a:spcPts val="0"/>
              </a:spcBef>
              <a:defRPr sz="2800">
                <a:solidFill>
                  <a:srgbClr val="FFE800"/>
                </a:solidFill>
              </a:defRPr>
            </a:pPr>
            <a:r>
              <a:rPr lang="en-US" sz="3600" dirty="0">
                <a:solidFill>
                  <a:srgbClr val="FFFF00"/>
                </a:solidFill>
              </a:rPr>
              <a:t>Mistreatment of </a:t>
            </a:r>
            <a:r>
              <a:rPr lang="en-US" sz="3600" dirty="0" smtClean="0">
                <a:solidFill>
                  <a:srgbClr val="FFFF00"/>
                </a:solidFill>
              </a:rPr>
              <a:t>workers </a:t>
            </a:r>
          </a:p>
          <a:p>
            <a:pPr lvl="1">
              <a:spcBef>
                <a:spcPts val="0"/>
              </a:spcBef>
              <a:defRPr sz="2800">
                <a:solidFill>
                  <a:srgbClr val="FFE8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Politicians bend to will of monopolies </a:t>
            </a:r>
          </a:p>
          <a:p>
            <a:pPr>
              <a:spcBef>
                <a:spcPts val="0"/>
              </a:spcBef>
              <a:defRPr sz="2800">
                <a:solidFill>
                  <a:srgbClr val="FFE8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L</a:t>
            </a:r>
            <a:r>
              <a:rPr sz="3600" dirty="0" smtClean="0">
                <a:solidFill>
                  <a:srgbClr val="FFFF00"/>
                </a:solidFill>
              </a:rPr>
              <a:t>ack of competition </a:t>
            </a:r>
            <a:r>
              <a:rPr lang="en-US" sz="3600" dirty="0" smtClean="0">
                <a:solidFill>
                  <a:srgbClr val="FFFF00"/>
                </a:solidFill>
              </a:rPr>
              <a:t>in certain markets</a:t>
            </a:r>
          </a:p>
          <a:p>
            <a:pPr lvl="1">
              <a:spcBef>
                <a:spcPts val="0"/>
              </a:spcBef>
              <a:defRPr sz="2800">
                <a:solidFill>
                  <a:srgbClr val="FFE800"/>
                </a:solidFill>
              </a:defRPr>
            </a:pPr>
            <a:r>
              <a:rPr sz="3600" dirty="0" smtClean="0">
                <a:solidFill>
                  <a:srgbClr val="FFFF00"/>
                </a:solidFill>
              </a:rPr>
              <a:t>Higher </a:t>
            </a:r>
            <a:r>
              <a:rPr lang="en-US" sz="3600" dirty="0">
                <a:solidFill>
                  <a:srgbClr val="FFFF00"/>
                </a:solidFill>
              </a:rPr>
              <a:t>p</a:t>
            </a:r>
            <a:r>
              <a:rPr sz="3600" dirty="0" smtClean="0">
                <a:solidFill>
                  <a:srgbClr val="FFFF00"/>
                </a:solidFill>
              </a:rPr>
              <a:t>rices </a:t>
            </a:r>
            <a:r>
              <a:rPr lang="en-US" sz="3600" dirty="0" smtClean="0">
                <a:solidFill>
                  <a:srgbClr val="FFFF00"/>
                </a:solidFill>
              </a:rPr>
              <a:t>for</a:t>
            </a:r>
            <a:r>
              <a:rPr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l</a:t>
            </a:r>
            <a:r>
              <a:rPr sz="3600" dirty="0" smtClean="0">
                <a:solidFill>
                  <a:srgbClr val="FFFF00"/>
                </a:solidFill>
              </a:rPr>
              <a:t>ow </a:t>
            </a:r>
            <a:r>
              <a:rPr lang="en-US" sz="3600" dirty="0">
                <a:solidFill>
                  <a:srgbClr val="FFFF00"/>
                </a:solidFill>
              </a:rPr>
              <a:t>q</a:t>
            </a:r>
            <a:r>
              <a:rPr sz="3600" dirty="0" smtClean="0">
                <a:solidFill>
                  <a:srgbClr val="FFFF00"/>
                </a:solidFill>
              </a:rPr>
              <a:t>uality </a:t>
            </a:r>
            <a:r>
              <a:rPr lang="en-US" sz="3600" dirty="0" smtClean="0">
                <a:solidFill>
                  <a:srgbClr val="FFFF00"/>
                </a:solidFill>
              </a:rPr>
              <a:t>p</a:t>
            </a:r>
            <a:r>
              <a:rPr sz="3600" dirty="0" smtClean="0">
                <a:solidFill>
                  <a:srgbClr val="FFFF00"/>
                </a:solidFill>
              </a:rPr>
              <a:t>roduct</a:t>
            </a:r>
            <a:endParaRPr lang="en-US" sz="3600" dirty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  <a:defRPr sz="2800">
                <a:solidFill>
                  <a:srgbClr val="FFE800"/>
                </a:solidFill>
              </a:defRPr>
            </a:pPr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1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7121" y="2571750"/>
            <a:ext cx="4163858" cy="633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rPr dirty="0"/>
              <a:t>How Big Business Affects </a:t>
            </a:r>
            <a:r>
              <a:rPr dirty="0" smtClean="0"/>
              <a:t>Americans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7830" indent="-417830" defTabSz="549148">
              <a:spcBef>
                <a:spcPts val="3900"/>
              </a:spcBef>
              <a:defRPr sz="3572"/>
            </a:pPr>
            <a:r>
              <a:rPr dirty="0">
                <a:solidFill>
                  <a:srgbClr val="FFFF00"/>
                </a:solidFill>
              </a:rPr>
              <a:t>Legal Rights of </a:t>
            </a:r>
            <a:r>
              <a:rPr dirty="0" smtClean="0">
                <a:solidFill>
                  <a:srgbClr val="FFFF00"/>
                </a:solidFill>
              </a:rPr>
              <a:t>Americans</a:t>
            </a:r>
            <a:r>
              <a:rPr lang="en-US" dirty="0" smtClean="0">
                <a:solidFill>
                  <a:srgbClr val="FFFF00"/>
                </a:solidFill>
              </a:rPr>
              <a:t> limited</a:t>
            </a:r>
            <a:endParaRPr lang="en-US" dirty="0">
              <a:solidFill>
                <a:srgbClr val="FFFF00"/>
              </a:solidFill>
            </a:endParaRPr>
          </a:p>
          <a:p>
            <a:pPr marL="1306830" lvl="2" indent="-417830" defTabSz="549148">
              <a:spcBef>
                <a:spcPts val="0"/>
              </a:spcBef>
              <a:defRPr sz="3572"/>
            </a:pPr>
            <a:r>
              <a:rPr dirty="0" smtClean="0"/>
              <a:t>Blocks </a:t>
            </a:r>
            <a:r>
              <a:rPr dirty="0"/>
              <a:t>the average </a:t>
            </a:r>
            <a:r>
              <a:rPr lang="en-US" dirty="0" smtClean="0"/>
              <a:t>A</a:t>
            </a:r>
            <a:r>
              <a:rPr dirty="0" smtClean="0"/>
              <a:t>merican </a:t>
            </a:r>
            <a:r>
              <a:rPr dirty="0"/>
              <a:t>to compete in the market and open their own </a:t>
            </a:r>
            <a:r>
              <a:rPr dirty="0" smtClean="0"/>
              <a:t>businesses</a:t>
            </a:r>
            <a:endParaRPr lang="en-US" dirty="0" smtClean="0"/>
          </a:p>
          <a:p>
            <a:pPr marL="1306830" lvl="2" indent="-417830" defTabSz="549148">
              <a:spcBef>
                <a:spcPts val="0"/>
              </a:spcBef>
              <a:defRPr sz="3572"/>
            </a:pPr>
            <a:r>
              <a:rPr dirty="0" smtClean="0"/>
              <a:t>low </a:t>
            </a:r>
            <a:r>
              <a:rPr dirty="0"/>
              <a:t>wages for </a:t>
            </a:r>
            <a:r>
              <a:rPr dirty="0" smtClean="0"/>
              <a:t>work</a:t>
            </a:r>
            <a:endParaRPr lang="en-US" dirty="0" smtClean="0"/>
          </a:p>
          <a:p>
            <a:pPr marL="1306830" lvl="2" indent="-417830" defTabSz="549148">
              <a:spcBef>
                <a:spcPts val="0"/>
              </a:spcBef>
              <a:defRPr sz="3572"/>
            </a:pPr>
            <a:r>
              <a:rPr lang="en-US" dirty="0" smtClean="0"/>
              <a:t>No gov’t protection for workers </a:t>
            </a:r>
            <a:endParaRPr dirty="0"/>
          </a:p>
          <a:p>
            <a:pPr marL="417830" indent="-417830" defTabSz="549148">
              <a:spcBef>
                <a:spcPts val="0"/>
              </a:spcBef>
              <a:defRPr sz="3572"/>
            </a:pPr>
            <a:r>
              <a:rPr dirty="0" smtClean="0">
                <a:solidFill>
                  <a:srgbClr val="FFFF00"/>
                </a:solidFill>
              </a:rPr>
              <a:t>Low</a:t>
            </a:r>
            <a:r>
              <a:rPr dirty="0" smtClean="0"/>
              <a:t> </a:t>
            </a:r>
            <a:r>
              <a:rPr dirty="0" smtClean="0">
                <a:solidFill>
                  <a:srgbClr val="FFFF00"/>
                </a:solidFill>
              </a:rPr>
              <a:t>supply of product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dirty="0" smtClean="0">
                <a:solidFill>
                  <a:srgbClr val="FFFF00"/>
                </a:solidFill>
              </a:rPr>
              <a:t>prices go up on consumer goods </a:t>
            </a:r>
          </a:p>
          <a:p>
            <a:pPr marL="417830" indent="-417830" defTabSz="549148">
              <a:spcBef>
                <a:spcPts val="0"/>
              </a:spcBef>
              <a:defRPr sz="3572"/>
            </a:pPr>
            <a:r>
              <a:rPr dirty="0" smtClean="0">
                <a:solidFill>
                  <a:srgbClr val="FFFF00"/>
                </a:solidFill>
              </a:rPr>
              <a:t>Ma</a:t>
            </a:r>
            <a:r>
              <a:rPr lang="en-US" dirty="0" smtClean="0">
                <a:solidFill>
                  <a:srgbClr val="FFFF00"/>
                </a:solidFill>
              </a:rPr>
              <a:t>ny</a:t>
            </a:r>
            <a:r>
              <a:rPr dirty="0" smtClean="0">
                <a:solidFill>
                  <a:srgbClr val="FFFF00"/>
                </a:solidFill>
              </a:rPr>
              <a:t> Americans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dirty="0" smtClean="0">
                <a:solidFill>
                  <a:srgbClr val="FFFF00"/>
                </a:solidFill>
              </a:rPr>
              <a:t>ffected:</a:t>
            </a:r>
          </a:p>
          <a:p>
            <a:pPr marL="1253489" lvl="2" indent="-417830" defTabSz="549148">
              <a:spcBef>
                <a:spcPts val="0"/>
              </a:spcBef>
              <a:defRPr sz="2068"/>
            </a:pPr>
            <a:r>
              <a:rPr dirty="0" smtClean="0"/>
              <a:t>Workers</a:t>
            </a:r>
            <a:r>
              <a:rPr dirty="0"/>
              <a:t>, including women and children</a:t>
            </a:r>
          </a:p>
          <a:p>
            <a:pPr marL="1253489" lvl="2" indent="-417830" defTabSz="549148">
              <a:spcBef>
                <a:spcPts val="0"/>
              </a:spcBef>
              <a:defRPr sz="2068"/>
            </a:pPr>
            <a:r>
              <a:rPr dirty="0"/>
              <a:t>Immigrants</a:t>
            </a:r>
          </a:p>
          <a:p>
            <a:pPr marL="1253489" lvl="2" indent="-417830" defTabSz="549148">
              <a:spcBef>
                <a:spcPts val="0"/>
              </a:spcBef>
              <a:defRPr sz="2068"/>
            </a:pPr>
            <a:r>
              <a:rPr dirty="0"/>
              <a:t>Small Businesses</a:t>
            </a:r>
          </a:p>
          <a:p>
            <a:pPr marL="1253489" lvl="2" indent="-417830" defTabSz="549148">
              <a:spcBef>
                <a:spcPts val="0"/>
              </a:spcBef>
              <a:defRPr sz="2068"/>
            </a:pPr>
            <a:r>
              <a:rPr dirty="0"/>
              <a:t>Farmers</a:t>
            </a:r>
          </a:p>
          <a:p>
            <a:pPr marL="1253489" lvl="2" indent="-417830" defTabSz="549148">
              <a:spcBef>
                <a:spcPts val="0"/>
              </a:spcBef>
              <a:defRPr sz="2068"/>
            </a:pPr>
            <a:r>
              <a:rPr dirty="0"/>
              <a:t>Politicians</a:t>
            </a:r>
            <a:r>
              <a:rPr dirty="0" smtClean="0"/>
              <a:t>.</a:t>
            </a:r>
            <a:endParaRPr dirty="0"/>
          </a:p>
          <a:p>
            <a:pPr marL="1253489" lvl="2" indent="-417830" defTabSz="549148">
              <a:spcBef>
                <a:spcPts val="0"/>
              </a:spcBef>
              <a:defRPr sz="2068"/>
            </a:pPr>
            <a:r>
              <a:rPr dirty="0"/>
              <a:t>Business Leaders/Factory Owners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Fill out your graphic organizer for Big Business!</a:t>
            </a:r>
          </a:p>
          <a:p>
            <a:pPr marL="0" indent="0">
              <a:buNone/>
            </a:pPr>
            <a:r>
              <a:rPr lang="en-US" sz="7200" dirty="0" smtClean="0"/>
              <a:t>Use your notes from today </a:t>
            </a:r>
          </a:p>
          <a:p>
            <a:pPr marL="0" indent="0">
              <a:buNone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50287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609</Words>
  <Application>Microsoft Office PowerPoint</Application>
  <PresentationFormat>Custom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Helvetica Light</vt:lpstr>
      <vt:lpstr>Helvetica Neue</vt:lpstr>
      <vt:lpstr>Wingdings</vt:lpstr>
      <vt:lpstr>Black</vt:lpstr>
      <vt:lpstr>Do Now </vt:lpstr>
      <vt:lpstr>Big Business in the United States</vt:lpstr>
      <vt:lpstr>What is a monopoly </vt:lpstr>
      <vt:lpstr>  What caused monopolies? </vt:lpstr>
      <vt:lpstr>Who created monopolies?</vt:lpstr>
      <vt:lpstr>The Big 4</vt:lpstr>
      <vt:lpstr>Problems with Monopolies</vt:lpstr>
      <vt:lpstr>How Big Business Affects Americans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</dc:title>
  <cp:lastModifiedBy>Ami Mulligan</cp:lastModifiedBy>
  <cp:revision>22</cp:revision>
  <dcterms:modified xsi:type="dcterms:W3CDTF">2017-10-25T21:59:54Z</dcterms:modified>
</cp:coreProperties>
</file>