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9" r:id="rId10"/>
    <p:sldId id="272" r:id="rId11"/>
    <p:sldId id="270" r:id="rId12"/>
    <p:sldId id="27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5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6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9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9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8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2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6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1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6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600E-8E5E-4C2E-A6D7-47463C41EDA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7DF2-6F58-4D68-BFB7-AF9E9CB7A4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60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aspects of life and the functioning of our country should the gov’t be in charge of?  Explain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Bonus Question – Why do we celebrate Labor Day?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Turn in DOI Activity into drawer</a:t>
            </a:r>
          </a:p>
          <a:p>
            <a:r>
              <a:rPr lang="en-US" dirty="0" smtClean="0"/>
              <a:t>If you did the extra credi</a:t>
            </a:r>
            <a:r>
              <a:rPr lang="en-US" dirty="0" smtClean="0"/>
              <a:t>t, please have it out on your desk for me </a:t>
            </a:r>
            <a:r>
              <a:rPr lang="en-US" smtClean="0"/>
              <a:t>to collect!!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Role Play – </a:t>
            </a:r>
            <a:r>
              <a:rPr lang="en-US" dirty="0" smtClean="0">
                <a:solidFill>
                  <a:srgbClr val="FFFF00"/>
                </a:solidFill>
              </a:rPr>
              <a:t>Day 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Step </a:t>
            </a:r>
            <a:r>
              <a:rPr lang="en-US" dirty="0" smtClean="0">
                <a:solidFill>
                  <a:srgbClr val="FFFF00"/>
                </a:solidFill>
              </a:rPr>
              <a:t>1: </a:t>
            </a:r>
            <a:r>
              <a:rPr lang="en-US" dirty="0"/>
              <a:t>Read Burning Issues &amp; </a:t>
            </a:r>
            <a:r>
              <a:rPr lang="en-US" dirty="0" smtClean="0"/>
              <a:t>discuss and determine </a:t>
            </a:r>
            <a:r>
              <a:rPr lang="en-US" dirty="0"/>
              <a:t>your </a:t>
            </a:r>
            <a:r>
              <a:rPr lang="en-US" dirty="0" smtClean="0"/>
              <a:t>position/resolutions </a:t>
            </a:r>
            <a:r>
              <a:rPr lang="en-US" dirty="0"/>
              <a:t>to the </a:t>
            </a:r>
            <a:r>
              <a:rPr lang="en-US" dirty="0" smtClean="0"/>
              <a:t>issues</a:t>
            </a:r>
            <a:r>
              <a:rPr lang="en-US" dirty="0" smtClean="0">
                <a:sym typeface="Wingdings" panose="05000000000000000000" pitchFamily="2" charset="2"/>
              </a:rPr>
              <a:t> Write resolutions on the paper</a:t>
            </a:r>
          </a:p>
          <a:p>
            <a:r>
              <a:rPr lang="en-US" dirty="0">
                <a:solidFill>
                  <a:srgbClr val="FFFF00"/>
                </a:solidFill>
              </a:rPr>
              <a:t>Step </a:t>
            </a:r>
            <a:r>
              <a:rPr lang="en-US" dirty="0" smtClean="0">
                <a:solidFill>
                  <a:srgbClr val="FFFF00"/>
                </a:solidFill>
              </a:rPr>
              <a:t>2: </a:t>
            </a:r>
            <a:r>
              <a:rPr lang="en-US" dirty="0"/>
              <a:t>Determine who will be traveling from your group to negotiate compromises with other </a:t>
            </a:r>
            <a:r>
              <a:rPr lang="en-US" dirty="0" smtClean="0"/>
              <a:t>groups and who will stay behind to receive members from other groups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Step 3: </a:t>
            </a:r>
            <a:r>
              <a:rPr lang="en-US" dirty="0" smtClean="0"/>
              <a:t>Return to your group and </a:t>
            </a:r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your </a:t>
            </a:r>
            <a:r>
              <a:rPr lang="en-US" dirty="0" smtClean="0"/>
              <a:t>positions/resolutions </a:t>
            </a:r>
            <a:r>
              <a:rPr lang="en-US" dirty="0"/>
              <a:t>after </a:t>
            </a:r>
            <a:r>
              <a:rPr lang="en-US" dirty="0" smtClean="0"/>
              <a:t>compromises and rewrite your final resolutions on a separate sheet of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Constitutional Role Play-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Day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Step 1: </a:t>
            </a:r>
            <a:r>
              <a:rPr lang="en-US" dirty="0" smtClean="0"/>
              <a:t>Groups will be allowed to offer and explain a resolution for one topic, and then it must be seconded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Step 2:  </a:t>
            </a:r>
            <a:r>
              <a:rPr lang="en-US" dirty="0" smtClean="0"/>
              <a:t>Then it will be written on the board and one representative will answer questions about it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Step 3:  </a:t>
            </a:r>
            <a:r>
              <a:rPr lang="en-US" dirty="0" smtClean="0"/>
              <a:t>Once all resolutions have been written and discussed, then they will be voted 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Step 4: </a:t>
            </a:r>
            <a:r>
              <a:rPr lang="en-US" dirty="0" smtClean="0"/>
              <a:t>Wrap-up discussion and what really happened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6366"/>
            <a:ext cx="7886700" cy="57905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Which social groups made alliances </a:t>
            </a:r>
            <a:r>
              <a:rPr lang="en-US" dirty="0" smtClean="0"/>
              <a:t>with each </a:t>
            </a:r>
            <a:r>
              <a:rPr lang="en-US" dirty="0"/>
              <a:t>other? Do you think that </a:t>
            </a:r>
            <a:r>
              <a:rPr lang="en-US" dirty="0" smtClean="0"/>
              <a:t>similar alliances </a:t>
            </a:r>
            <a:r>
              <a:rPr lang="en-US" dirty="0"/>
              <a:t>were made in real life?</a:t>
            </a:r>
          </a:p>
          <a:p>
            <a:r>
              <a:rPr lang="en-US" dirty="0" smtClean="0"/>
              <a:t>Why </a:t>
            </a:r>
            <a:r>
              <a:rPr lang="en-US" dirty="0"/>
              <a:t>might it have been easier for </a:t>
            </a:r>
            <a:r>
              <a:rPr lang="en-US" dirty="0" smtClean="0"/>
              <a:t>the wealthy </a:t>
            </a:r>
            <a:r>
              <a:rPr lang="en-US" dirty="0"/>
              <a:t>social groups to unite and harder</a:t>
            </a:r>
          </a:p>
          <a:p>
            <a:r>
              <a:rPr lang="en-US" dirty="0"/>
              <a:t>for the poorer social groups to unite?</a:t>
            </a:r>
          </a:p>
          <a:p>
            <a:r>
              <a:rPr lang="en-US" dirty="0" smtClean="0"/>
              <a:t>Which </a:t>
            </a:r>
            <a:r>
              <a:rPr lang="en-US" dirty="0"/>
              <a:t>social groups had absolutely </a:t>
            </a:r>
            <a:r>
              <a:rPr lang="en-US" dirty="0" smtClean="0"/>
              <a:t>conflicting interests—where </a:t>
            </a:r>
            <a:r>
              <a:rPr lang="en-US" dirty="0"/>
              <a:t>no </a:t>
            </a:r>
            <a:r>
              <a:rPr lang="en-US" dirty="0" smtClean="0"/>
              <a:t>compromise was </a:t>
            </a:r>
            <a:r>
              <a:rPr lang="en-US" dirty="0"/>
              <a:t>possible?</a:t>
            </a:r>
          </a:p>
          <a:p>
            <a:r>
              <a:rPr lang="en-US" dirty="0" smtClean="0"/>
              <a:t>In </a:t>
            </a:r>
            <a:r>
              <a:rPr lang="en-US" dirty="0"/>
              <a:t>real life, how do you think the </a:t>
            </a:r>
            <a:r>
              <a:rPr lang="en-US" dirty="0" smtClean="0"/>
              <a:t>Constitution dealt </a:t>
            </a:r>
            <a:r>
              <a:rPr lang="en-US" dirty="0"/>
              <a:t>with the issues we </a:t>
            </a:r>
            <a:r>
              <a:rPr lang="en-US" dirty="0" smtClean="0"/>
              <a:t>confronted in </a:t>
            </a:r>
            <a:r>
              <a:rPr lang="en-US" dirty="0"/>
              <a:t>our class Convention?</a:t>
            </a:r>
          </a:p>
          <a:p>
            <a:r>
              <a:rPr lang="en-US" dirty="0" smtClean="0"/>
              <a:t>Which </a:t>
            </a:r>
            <a:r>
              <a:rPr lang="en-US" dirty="0"/>
              <a:t>social groups wanted a </a:t>
            </a:r>
            <a:r>
              <a:rPr lang="en-US" dirty="0" smtClean="0"/>
              <a:t>strong national </a:t>
            </a:r>
            <a:r>
              <a:rPr lang="en-US" dirty="0"/>
              <a:t>government? Which wanted </a:t>
            </a:r>
            <a:r>
              <a:rPr lang="en-US" dirty="0" smtClean="0"/>
              <a:t>the states </a:t>
            </a:r>
            <a:r>
              <a:rPr lang="en-US" dirty="0"/>
              <a:t>to have more power? Why?</a:t>
            </a:r>
          </a:p>
          <a:p>
            <a:r>
              <a:rPr lang="en-US" dirty="0" smtClean="0"/>
              <a:t>Which </a:t>
            </a:r>
            <a:r>
              <a:rPr lang="en-US" dirty="0"/>
              <a:t>social groups wanted the </a:t>
            </a:r>
            <a:r>
              <a:rPr lang="en-US" dirty="0" smtClean="0"/>
              <a:t>greatest amount </a:t>
            </a:r>
            <a:r>
              <a:rPr lang="en-US" dirty="0"/>
              <a:t>of democracy—power </a:t>
            </a:r>
            <a:r>
              <a:rPr lang="en-US" dirty="0" smtClean="0"/>
              <a:t>to the </a:t>
            </a:r>
            <a:r>
              <a:rPr lang="en-US" dirty="0"/>
              <a:t>people? Which wanted the </a:t>
            </a:r>
            <a:r>
              <a:rPr lang="en-US" dirty="0" smtClean="0"/>
              <a:t>least? Why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303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321971"/>
          <a:ext cx="78867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Constitutional</a:t>
                      </a:r>
                      <a:r>
                        <a:rPr lang="en-US" baseline="0" dirty="0" smtClean="0"/>
                        <a:t> Convention </a:t>
                      </a:r>
                      <a:endParaRPr lang="en-US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1a. Should slavery be legal in the any of the US? (Article I, Section 9, Clause 1)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Slaver</a:t>
                      </a:r>
                      <a:r>
                        <a:rPr lang="en-US" baseline="0" dirty="0" smtClean="0"/>
                        <a:t>y is never directly mentioned in the Constitution, but it is implied that it is still legal 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1b. Should the slave trade continue to be allowed? (Article I, Section 9, Clause 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Congress</a:t>
                      </a:r>
                      <a:r>
                        <a:rPr lang="en-US" baseline="0" dirty="0" smtClean="0"/>
                        <a:t> can prohibit the trade of slaves after 1808, but may currently tax the importation of slaves 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1c. Should northerners be forced to turn over runaway (fugitive) slaves to their owners? (Article IV, Section 2, Clause 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Anyone</a:t>
                      </a:r>
                      <a:r>
                        <a:rPr lang="en-US" baseline="0" dirty="0" smtClean="0"/>
                        <a:t> who has fled slavery or servitude must be returned to the person who owns them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Will it be legal for state legislatures to pass laws allowing debts to be paid “in kind”?  (Article I, Section 10, Clause 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–</a:t>
                      </a:r>
                      <a:r>
                        <a:rPr lang="en-US" baseline="0" dirty="0" smtClean="0"/>
                        <a:t> states may only use gold or silver as a form of payment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Should bonds issued during the Revolutionary War be paid back? (Article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VI,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Clause 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Who should be allowed to vote in general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elections?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Constitution</a:t>
                      </a:r>
                      <a:r>
                        <a:rPr lang="en-US" baseline="0" dirty="0" smtClean="0"/>
                        <a:t> doesn’t mention which meant it was left up to states to decide – white land owning males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2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Articles of Confederation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American Government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6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Created at end of Revolution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representatives from 13 colonies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Est. Articles of Confederation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gov’t structure &amp; law making body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Major features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Gave country name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Representative democracy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Equal rep for all states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Limited power given to the gov’t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 president, only Congress </a:t>
            </a:r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516" y="1324980"/>
            <a:ext cx="3163075" cy="2007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942" y="3457589"/>
            <a:ext cx="2218113" cy="34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9FFBE"/>
                </a:solidFill>
              </a:rPr>
              <a:t>Discussion </a:t>
            </a:r>
            <a:endParaRPr lang="en-US" dirty="0">
              <a:solidFill>
                <a:srgbClr val="89FF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793"/>
            <a:ext cx="7886700" cy="4830301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>
                <a:solidFill>
                  <a:srgbClr val="89FFBE"/>
                </a:solidFill>
              </a:rPr>
              <a:t>What problems do you think could arise from the Articles of Confederation?</a:t>
            </a:r>
          </a:p>
          <a:p>
            <a:pPr fontAlgn="base"/>
            <a:endParaRPr lang="en-US" dirty="0">
              <a:solidFill>
                <a:srgbClr val="89FFBE"/>
              </a:solidFill>
            </a:endParaRPr>
          </a:p>
          <a:p>
            <a:r>
              <a:rPr lang="en-US" dirty="0">
                <a:solidFill>
                  <a:srgbClr val="89FFBE"/>
                </a:solidFill>
              </a:rPr>
              <a:t>Major features</a:t>
            </a:r>
          </a:p>
          <a:p>
            <a:pPr lvl="1"/>
            <a:r>
              <a:rPr lang="en-US" dirty="0">
                <a:solidFill>
                  <a:srgbClr val="89FFBE"/>
                </a:solidFill>
              </a:rPr>
              <a:t>Gave country name</a:t>
            </a:r>
          </a:p>
          <a:p>
            <a:pPr lvl="1"/>
            <a:r>
              <a:rPr lang="en-US" dirty="0">
                <a:solidFill>
                  <a:srgbClr val="89FFBE"/>
                </a:solidFill>
              </a:rPr>
              <a:t>Representative democracy </a:t>
            </a:r>
          </a:p>
          <a:p>
            <a:pPr lvl="1"/>
            <a:r>
              <a:rPr lang="en-US" dirty="0">
                <a:solidFill>
                  <a:srgbClr val="89FFBE"/>
                </a:solidFill>
              </a:rPr>
              <a:t>Equal rep for all states</a:t>
            </a:r>
          </a:p>
          <a:p>
            <a:pPr lvl="1"/>
            <a:r>
              <a:rPr lang="en-US" dirty="0">
                <a:solidFill>
                  <a:srgbClr val="89FFBE"/>
                </a:solidFill>
              </a:rPr>
              <a:t>Limited power given to the gov’t</a:t>
            </a:r>
          </a:p>
          <a:p>
            <a:pPr lvl="1"/>
            <a:r>
              <a:rPr lang="en-US" dirty="0">
                <a:solidFill>
                  <a:srgbClr val="89FFBE"/>
                </a:solidFill>
              </a:rPr>
              <a:t>No president, only Congress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Strengths of Articles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442"/>
            <a:ext cx="4919730" cy="5346935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Created unity </a:t>
            </a:r>
          </a:p>
          <a:p>
            <a:pPr lvl="1"/>
            <a:r>
              <a:rPr lang="en-US" dirty="0" smtClean="0"/>
              <a:t>League of friendship during Revolution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Supported free movement &amp; commerce between states</a:t>
            </a:r>
          </a:p>
          <a:p>
            <a:pPr lvl="1"/>
            <a:r>
              <a:rPr lang="en-US" dirty="0" smtClean="0"/>
              <a:t>More independence for states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gave </a:t>
            </a:r>
            <a:r>
              <a:rPr lang="en-US" dirty="0">
                <a:solidFill>
                  <a:srgbClr val="FFFF00"/>
                </a:solidFill>
              </a:rPr>
              <a:t>authority to </a:t>
            </a:r>
            <a:r>
              <a:rPr lang="en-US" dirty="0" smtClean="0">
                <a:solidFill>
                  <a:srgbClr val="FFFF00"/>
                </a:solidFill>
              </a:rPr>
              <a:t>Congress </a:t>
            </a:r>
            <a:r>
              <a:rPr lang="en-US" dirty="0">
                <a:solidFill>
                  <a:srgbClr val="FFFF00"/>
                </a:solidFill>
              </a:rPr>
              <a:t>to take care of international </a:t>
            </a:r>
            <a:r>
              <a:rPr lang="en-US" dirty="0" smtClean="0">
                <a:solidFill>
                  <a:srgbClr val="FFFF00"/>
                </a:solidFill>
              </a:rPr>
              <a:t>affairs</a:t>
            </a:r>
          </a:p>
          <a:p>
            <a:pPr lvl="1"/>
            <a:r>
              <a:rPr lang="en-US" dirty="0" smtClean="0"/>
              <a:t>Everything is fair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14" y="2343956"/>
            <a:ext cx="4178131" cy="31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Weaknesses of Articles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81070"/>
            <a:ext cx="4831992" cy="52030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Congress can’t tax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Each State = 1 vote (population doesn’t matter)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All states must agree for change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Executive Branch to enforce laws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Federal Courts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national unity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mention of slavery &amp; what to do about it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43" y="1330081"/>
            <a:ext cx="3477506" cy="2610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16" t="12542" r="9951"/>
          <a:stretch/>
        </p:blipFill>
        <p:spPr>
          <a:xfrm>
            <a:off x="6113665" y="4155772"/>
            <a:ext cx="2401685" cy="22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427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Shay’s Rebellion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9403"/>
            <a:ext cx="6055485" cy="52288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Revolutionary War ended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States have war debt</a:t>
            </a:r>
          </a:p>
          <a:p>
            <a:pPr lvl="2"/>
            <a:r>
              <a:rPr lang="en-US" dirty="0" smtClean="0"/>
              <a:t>States are taxing high to pay off debt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Soldiers got paid in bonds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IOUs from the gov’t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Rich control economy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Demand payments in hard currency (silver/gold)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Poor farmers rebel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losing land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Can’t barter anymore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State militia has to bring down rebellion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Shows that the federal gov’t doesn’t have power to help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754" y="1339403"/>
            <a:ext cx="28575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211"/>
          <a:stretch/>
        </p:blipFill>
        <p:spPr>
          <a:xfrm>
            <a:off x="6553267" y="3953814"/>
            <a:ext cx="2092951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9FFBE"/>
                </a:solidFill>
                <a:latin typeface="+mn-lt"/>
              </a:rPr>
              <a:t>What do you know about the Constitution?</a:t>
            </a:r>
            <a:endParaRPr lang="en-US" dirty="0">
              <a:solidFill>
                <a:srgbClr val="89FFBE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9FFBE"/>
                </a:solidFill>
              </a:rPr>
              <a:t>What is the Constitution?</a:t>
            </a:r>
          </a:p>
          <a:p>
            <a:r>
              <a:rPr lang="en-US" dirty="0" smtClean="0">
                <a:solidFill>
                  <a:srgbClr val="89FFBE"/>
                </a:solidFill>
              </a:rPr>
              <a:t>Why is it important?</a:t>
            </a:r>
          </a:p>
          <a:p>
            <a:r>
              <a:rPr lang="en-US" dirty="0" smtClean="0">
                <a:solidFill>
                  <a:srgbClr val="89FFBE"/>
                </a:solidFill>
              </a:rPr>
              <a:t>What’s the difference between the Declaration of Independence and the Constitution?</a:t>
            </a:r>
          </a:p>
          <a:p>
            <a:r>
              <a:rPr lang="en-US" dirty="0" smtClean="0">
                <a:solidFill>
                  <a:srgbClr val="89FFBE"/>
                </a:solidFill>
              </a:rPr>
              <a:t>Who wrote the Constitution?</a:t>
            </a:r>
          </a:p>
          <a:p>
            <a:r>
              <a:rPr lang="en-US" dirty="0" smtClean="0">
                <a:solidFill>
                  <a:srgbClr val="89FFBE"/>
                </a:solidFill>
              </a:rPr>
              <a:t>What rights does it give us?</a:t>
            </a:r>
          </a:p>
          <a:p>
            <a:r>
              <a:rPr lang="en-US" dirty="0" smtClean="0">
                <a:solidFill>
                  <a:srgbClr val="89FFBE"/>
                </a:solidFill>
              </a:rPr>
              <a:t>What rights doesn’t it give us?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Constitutional Role Play-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Day 1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78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Step 1: </a:t>
            </a:r>
            <a:r>
              <a:rPr lang="en-US" dirty="0" smtClean="0"/>
              <a:t>In your group read about your role at the Constitutional Convention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Step 2: </a:t>
            </a:r>
            <a:r>
              <a:rPr lang="en-US" b="1" u="sng" dirty="0" smtClean="0"/>
              <a:t>ALL GROUP MEMBERS </a:t>
            </a:r>
            <a:r>
              <a:rPr lang="en-US" dirty="0" smtClean="0"/>
              <a:t>- Answer Qs at the bottom of your group’s worksheet (write your answers on the bottom or on a separate sheet of paper)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874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1_Office Theme</vt:lpstr>
      <vt:lpstr>DO NOW </vt:lpstr>
      <vt:lpstr> Articles of Confederation </vt:lpstr>
      <vt:lpstr>1st American Government </vt:lpstr>
      <vt:lpstr>Discussion </vt:lpstr>
      <vt:lpstr>Strengths of Articles</vt:lpstr>
      <vt:lpstr>Weaknesses of Articles</vt:lpstr>
      <vt:lpstr>Shay’s Rebellion</vt:lpstr>
      <vt:lpstr>What do you know about the Constitution?</vt:lpstr>
      <vt:lpstr>Constitutional Role Play- Day 1</vt:lpstr>
      <vt:lpstr>Constitutional Role Play – Day 2</vt:lpstr>
      <vt:lpstr>Constitutional Role Play- Day 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Ami Mulligan</dc:creator>
  <cp:lastModifiedBy>Jessica Parfitt</cp:lastModifiedBy>
  <cp:revision>9</cp:revision>
  <dcterms:created xsi:type="dcterms:W3CDTF">2017-08-30T17:12:49Z</dcterms:created>
  <dcterms:modified xsi:type="dcterms:W3CDTF">2017-09-05T16:01:55Z</dcterms:modified>
</cp:coreProperties>
</file>